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p4" ContentType="video/unknown"/>
  <Override PartName="/ppt/media/media2.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D4DAE2"/>
          </a:solidFill>
        </a:fill>
      </a:tcStyle>
    </a:wholeTbl>
    <a:band2H>
      <a:tcTxStyle b="def" i="def"/>
      <a:tcStyle>
        <a:tcBdr/>
        <a:fill>
          <a:solidFill>
            <a:srgbClr val="EBEDF1"/>
          </a:solidFill>
        </a:fill>
      </a:tcStyle>
    </a:band2H>
    <a:firstCol>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firstCol>
    <a:la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lastRow>
    <a:fir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firstRow>
  </a:tblStyle>
  <a:tblStyle styleId="{C7B018BB-80A7-4F77-B60F-C8B233D01FF8}" styleName="">
    <a:tblBg/>
    <a:wholeTbl>
      <a:tcTxStyle b="off" i="off">
        <a:fontRef idx="minor">
          <a:srgbClr val="3E231A"/>
        </a:fontRef>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EFE5CE"/>
          </a:solidFill>
        </a:fill>
      </a:tcStyle>
    </a:wholeTbl>
    <a:band2H>
      <a:tcTxStyle b="def" i="def"/>
      <a:tcStyle>
        <a:tcBdr/>
        <a:fill>
          <a:solidFill>
            <a:srgbClr val="F7F2E8"/>
          </a:solidFill>
        </a:fill>
      </a:tcStyle>
    </a:band2H>
    <a:firstCol>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firstCol>
    <a:la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lastRow>
    <a:fir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firstRow>
  </a:tblStyle>
  <a:tblStyle styleId="{EEE7283C-3CF3-47DC-8721-378D4A62B228}" styleName="">
    <a:tblBg/>
    <a:wholeTbl>
      <a:tcTxStyle b="off" i="off">
        <a:fontRef idx="minor">
          <a:srgbClr val="3E231A"/>
        </a:fontRef>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DBD8DF"/>
          </a:solidFill>
        </a:fill>
      </a:tcStyle>
    </a:wholeTbl>
    <a:band2H>
      <a:tcTxStyle b="def" i="def"/>
      <a:tcStyle>
        <a:tcBdr/>
        <a:fill>
          <a:solidFill>
            <a:srgbClr val="EEECF0"/>
          </a:solidFill>
        </a:fill>
      </a:tcStyle>
    </a:band2H>
    <a:firstCol>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firstCol>
    <a:la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lastRow>
    <a:fir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7E7"/>
          </a:solidFill>
        </a:fill>
      </a:tcStyle>
    </a:wholeTbl>
    <a:band2H>
      <a:tcTxStyle b="def" i="def"/>
      <a:tcStyle>
        <a:tcBdr/>
        <a:fill>
          <a:solidFill>
            <a:srgbClr val="24383E"/>
          </a:solidFill>
        </a:fill>
      </a:tcStyle>
    </a:band2H>
    <a:firstCol>
      <a:tcTxStyle b="on" i="off">
        <a:fontRef idx="minor">
          <a:srgbClr val="24383E"/>
        </a:fontRef>
        <a:srgbClr val="24383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E231A"/>
        </a:fontRef>
        <a:srgbClr val="3E231A"/>
      </a:tcTxStyle>
      <a:tcStyle>
        <a:tcBdr>
          <a:left>
            <a:ln w="12700" cap="flat">
              <a:noFill/>
              <a:miter lim="400000"/>
            </a:ln>
          </a:left>
          <a:right>
            <a:ln w="12700" cap="flat">
              <a:noFill/>
              <a:miter lim="400000"/>
            </a:ln>
          </a:right>
          <a:top>
            <a:ln w="50800" cap="flat">
              <a:solidFill>
                <a:srgbClr val="3E231A"/>
              </a:solidFill>
              <a:prstDash val="solid"/>
              <a:round/>
            </a:ln>
          </a:top>
          <a:bottom>
            <a:ln w="25400" cap="flat">
              <a:solidFill>
                <a:srgbClr val="3E231A"/>
              </a:solidFill>
              <a:prstDash val="solid"/>
              <a:round/>
            </a:ln>
          </a:bottom>
          <a:insideH>
            <a:ln w="12700" cap="flat">
              <a:noFill/>
              <a:miter lim="400000"/>
            </a:ln>
          </a:insideH>
          <a:insideV>
            <a:ln w="12700" cap="flat">
              <a:noFill/>
              <a:miter lim="400000"/>
            </a:ln>
          </a:insideV>
        </a:tcBdr>
        <a:fill>
          <a:solidFill>
            <a:srgbClr val="24383E"/>
          </a:solidFill>
        </a:fill>
      </a:tcStyle>
    </a:lastRow>
    <a:firstRow>
      <a:tcTxStyle b="on" i="off">
        <a:fontRef idx="minor">
          <a:srgbClr val="24383E"/>
        </a:fontRef>
        <a:srgbClr val="24383E"/>
      </a:tcTxStyle>
      <a:tcStyle>
        <a:tcBdr>
          <a:left>
            <a:ln w="12700" cap="flat">
              <a:noFill/>
              <a:miter lim="400000"/>
            </a:ln>
          </a:left>
          <a:right>
            <a:ln w="12700" cap="flat">
              <a:noFill/>
              <a:miter lim="400000"/>
            </a:ln>
          </a:right>
          <a:top>
            <a:ln w="25400" cap="flat">
              <a:solidFill>
                <a:srgbClr val="3E231A"/>
              </a:solidFill>
              <a:prstDash val="solid"/>
              <a:round/>
            </a:ln>
          </a:top>
          <a:bottom>
            <a:ln w="25400" cap="flat">
              <a:solidFill>
                <a:srgbClr val="3E231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3E231A"/>
        </a:fontRef>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CDCBCB"/>
          </a:solidFill>
        </a:fill>
      </a:tcStyle>
    </a:wholeTbl>
    <a:band2H>
      <a:tcTxStyle b="def" i="def"/>
      <a:tcStyle>
        <a:tcBdr/>
        <a:fill>
          <a:solidFill>
            <a:srgbClr val="E8E7E7"/>
          </a:solidFill>
        </a:fill>
      </a:tcStyle>
    </a:band2H>
    <a:firstCol>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firstCol>
    <a:la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lastRow>
    <a:firstRow>
      <a:tcTxStyle b="on" i="off">
        <a:fontRef idx="minor">
          <a:srgbClr val="24383E"/>
        </a:fontRef>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firstRow>
  </a:tblStyle>
  <a:tblStyle styleId="{2708684C-4D16-4618-839F-0558EEFCDFE6}" styleName="">
    <a:tblBg/>
    <a:wholeTbl>
      <a:tcTxStyle b="off" i="off">
        <a:fontRef idx="minor">
          <a:srgbClr val="3E231A"/>
        </a:fontRef>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solidFill>
            <a:srgbClr val="3E231A">
              <a:alpha val="20000"/>
            </a:srgbClr>
          </a:solidFill>
        </a:fill>
      </a:tcStyle>
    </a:wholeTbl>
    <a:band2H>
      <a:tcTxStyle b="def" i="def"/>
      <a:tcStyle>
        <a:tcBdr/>
        <a:fill>
          <a:solidFill>
            <a:srgbClr val="FFFFFF"/>
          </a:solidFill>
        </a:fill>
      </a:tcStyle>
    </a:band2H>
    <a:firstCol>
      <a:tcTxStyle b="on" i="off">
        <a:fontRef idx="minor">
          <a:srgbClr val="3E231A"/>
        </a:fontRef>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solidFill>
            <a:srgbClr val="3E231A">
              <a:alpha val="20000"/>
            </a:srgbClr>
          </a:solidFill>
        </a:fill>
      </a:tcStyle>
    </a:firstCol>
    <a:lastRow>
      <a:tcTxStyle b="on" i="off">
        <a:fontRef idx="minor">
          <a:srgbClr val="3E231A"/>
        </a:fontRef>
        <a:srgbClr val="3E231A"/>
      </a:tcTxStyle>
      <a:tcStyle>
        <a:tcBdr>
          <a:left>
            <a:ln w="12700" cap="flat">
              <a:solidFill>
                <a:srgbClr val="3E231A"/>
              </a:solidFill>
              <a:prstDash val="solid"/>
              <a:round/>
            </a:ln>
          </a:left>
          <a:right>
            <a:ln w="12700" cap="flat">
              <a:solidFill>
                <a:srgbClr val="3E231A"/>
              </a:solidFill>
              <a:prstDash val="solid"/>
              <a:round/>
            </a:ln>
          </a:right>
          <a:top>
            <a:ln w="508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noFill/>
        </a:fill>
      </a:tcStyle>
    </a:lastRow>
    <a:firstRow>
      <a:tcTxStyle b="on" i="off">
        <a:fontRef idx="minor">
          <a:srgbClr val="3E231A"/>
        </a:fontRef>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254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89100"/>
            <a:ext cx="10464800" cy="3467100"/>
          </a:xfrm>
          <a:prstGeom prst="rect">
            <a:avLst/>
          </a:prstGeom>
          <a:extLst>
            <a:ext uri="{C572A759-6A51-4108-AA02-DFA0A04FC94B}">
              <ma14:wrappingTextBoxFlag xmlns:ma14="http://schemas.microsoft.com/office/mac/drawingml/2011/main" val="1"/>
            </a:ext>
          </a:extLst>
        </p:spPr>
        <p:txBody>
          <a:bodyPr anchor="b"/>
          <a:lstStyle>
            <a:lvl1pPr algn="ctr"/>
          </a:lstStyle>
          <a:p>
            <a:pPr/>
            <a:r>
              <a:t>Title Text</a:t>
            </a:r>
          </a:p>
        </p:txBody>
      </p:sp>
      <p:sp>
        <p:nvSpPr>
          <p:cNvPr id="12" name="Shape 12"/>
          <p:cNvSpPr/>
          <p:nvPr>
            <p:ph type="body" sz="quarter" idx="1"/>
          </p:nvPr>
        </p:nvSpPr>
        <p:spPr>
          <a:xfrm>
            <a:off x="1270000" y="5181600"/>
            <a:ext cx="10464800" cy="14605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
          </p:nvPr>
        </p:nvSpPr>
        <p:spPr>
          <a:xfrm>
            <a:off x="1270000" y="4267200"/>
            <a:ext cx="10464800" cy="850900"/>
          </a:xfrm>
          <a:prstGeom prst="rect">
            <a:avLst/>
          </a:prstGeom>
        </p:spPr>
        <p:txBody>
          <a:bodyPr/>
          <a:lstStyle>
            <a:lvl1pPr marL="0" indent="0" algn="ctr">
              <a:spcBef>
                <a:spcPts val="0"/>
              </a:spcBef>
              <a:buSzTx/>
              <a:buNone/>
            </a:lvl1pPr>
          </a:lstStyle>
          <a:p>
            <a:pPr/>
            <a:r>
              <a:t>“Type a quote here.”</a:t>
            </a:r>
          </a:p>
        </p:txBody>
      </p:sp>
      <p:sp>
        <p:nvSpPr>
          <p:cNvPr id="94" name="Shape 94"/>
          <p:cNvSpPr/>
          <p:nvPr>
            <p:ph type="body" sz="quarter" idx="13"/>
          </p:nvPr>
        </p:nvSpPr>
        <p:spPr>
          <a:xfrm>
            <a:off x="1270000" y="6362700"/>
            <a:ext cx="10464800" cy="647700"/>
          </a:xfrm>
          <a:prstGeom prst="rect">
            <a:avLst/>
          </a:prstGeom>
        </p:spPr>
        <p:txBody>
          <a:bodyPr anchor="t"/>
          <a:lstStyle/>
          <a:p>
            <a:pPr marL="347726" indent="-347726" defTabSz="432308">
              <a:spcBef>
                <a:spcPts val="2200"/>
              </a:spcBef>
              <a:buBlip>
                <a:blip r:embed="rId2"/>
              </a:buBlip>
              <a:defRPr sz="2812"/>
            </a:pP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1573807" y="1421423"/>
            <a:ext cx="9855201" cy="5143506"/>
          </a:xfrm>
          <a:prstGeom prst="rect">
            <a:avLst/>
          </a:prstGeom>
        </p:spPr>
        <p:txBody>
          <a:bodyPr lIns="91439" tIns="45719" rIns="91439" bIns="45719" anchor="t">
            <a:noAutofit/>
          </a:bodyPr>
          <a:lstStyle/>
          <a:p>
            <a:pPr/>
          </a:p>
        </p:txBody>
      </p:sp>
      <p:sp>
        <p:nvSpPr>
          <p:cNvPr id="21" name="Shape 21"/>
          <p:cNvSpPr/>
          <p:nvPr>
            <p:ph type="title"/>
          </p:nvPr>
        </p:nvSpPr>
        <p:spPr>
          <a:xfrm>
            <a:off x="1270000" y="6680200"/>
            <a:ext cx="10464800" cy="1270000"/>
          </a:xfrm>
          <a:prstGeom prst="rect">
            <a:avLst/>
          </a:prstGeom>
          <a:extLst>
            <a:ext uri="{C572A759-6A51-4108-AA02-DFA0A04FC94B}">
              <ma14:wrappingTextBoxFlag xmlns:ma14="http://schemas.microsoft.com/office/mac/drawingml/2011/main" val="1"/>
            </a:ext>
          </a:extLst>
        </p:spPr>
        <p:txBody>
          <a:bodyPr anchor="b"/>
          <a:lstStyle>
            <a:lvl1pPr algn="ctr"/>
          </a:lstStyle>
          <a:p>
            <a:pPr/>
            <a:r>
              <a:t>Title Text</a:t>
            </a:r>
          </a:p>
        </p:txBody>
      </p:sp>
      <p:sp>
        <p:nvSpPr>
          <p:cNvPr id="22" name="Shape 22"/>
          <p:cNvSpPr/>
          <p:nvPr>
            <p:ph type="body" sz="quarter" idx="1"/>
          </p:nvPr>
        </p:nvSpPr>
        <p:spPr>
          <a:xfrm>
            <a:off x="1270000" y="7835900"/>
            <a:ext cx="10464800" cy="14605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89300"/>
            <a:ext cx="10464800" cy="3175000"/>
          </a:xfrm>
          <a:prstGeom prst="rect">
            <a:avLst/>
          </a:prstGeom>
          <a:extLst>
            <a:ext uri="{C572A759-6A51-4108-AA02-DFA0A04FC94B}">
              <ma14:wrappingTextBoxFlag xmlns:ma14="http://schemas.microsoft.com/office/mac/drawingml/2011/main" val="1"/>
            </a:ext>
          </a:extLst>
        </p:spPr>
        <p:txBody>
          <a:bodyPr/>
          <a:lstStyle>
            <a:lvl1pPr algn="ct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75450" y="1408083"/>
            <a:ext cx="4673600" cy="6972301"/>
          </a:xfrm>
          <a:prstGeom prst="rect">
            <a:avLst/>
          </a:prstGeom>
        </p:spPr>
        <p:txBody>
          <a:bodyPr lIns="91439" tIns="45719" rIns="91439" bIns="45719" anchor="t">
            <a:noAutofit/>
          </a:bodyPr>
          <a:lstStyle/>
          <a:p>
            <a:pPr/>
          </a:p>
        </p:txBody>
      </p:sp>
      <p:sp>
        <p:nvSpPr>
          <p:cNvPr id="39" name="Shape 39"/>
          <p:cNvSpPr/>
          <p:nvPr>
            <p:ph type="title"/>
          </p:nvPr>
        </p:nvSpPr>
        <p:spPr>
          <a:xfrm>
            <a:off x="965200" y="1397000"/>
            <a:ext cx="5600700" cy="4038600"/>
          </a:xfrm>
          <a:prstGeom prst="rect">
            <a:avLst/>
          </a:prstGeom>
          <a:extLst>
            <a:ext uri="{C572A759-6A51-4108-AA02-DFA0A04FC94B}">
              <ma14:wrappingTextBoxFlag xmlns:ma14="http://schemas.microsoft.com/office/mac/drawingml/2011/main" val="1"/>
            </a:ext>
          </a:extLst>
        </p:spPr>
        <p:txBody>
          <a:bodyPr anchor="b"/>
          <a:lstStyle>
            <a:lvl1pPr algn="ctr">
              <a:defRPr sz="6800"/>
            </a:lvl1pPr>
          </a:lstStyle>
          <a:p>
            <a:pPr/>
            <a:r>
              <a:t>Title Text</a:t>
            </a:r>
          </a:p>
        </p:txBody>
      </p:sp>
      <p:sp>
        <p:nvSpPr>
          <p:cNvPr id="40" name="Shape 40"/>
          <p:cNvSpPr/>
          <p:nvPr>
            <p:ph type="body" sz="quarter" idx="1"/>
          </p:nvPr>
        </p:nvSpPr>
        <p:spPr>
          <a:xfrm>
            <a:off x="965200" y="5448300"/>
            <a:ext cx="5600700" cy="29337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xfrm>
            <a:off x="1270000" y="635000"/>
            <a:ext cx="10464800" cy="2108200"/>
          </a:xfrm>
          <a:prstGeom prst="rect">
            <a:avLst/>
          </a:prstGeom>
          <a:extLst>
            <a:ext uri="{C572A759-6A51-4108-AA02-DFA0A04FC94B}">
              <ma14:wrappingTextBoxFlag xmlns:ma14="http://schemas.microsoft.com/office/mac/drawingml/2011/main" val="1"/>
            </a:ext>
          </a:extLst>
        </p:spPr>
        <p:txBody>
          <a:bodyPr/>
          <a:lstStyle>
            <a:lvl1pPr algn="ct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xfrm>
            <a:off x="1270000" y="635000"/>
            <a:ext cx="10464800" cy="2108200"/>
          </a:xfrm>
          <a:prstGeom prst="rect">
            <a:avLst/>
          </a:prstGeom>
          <a:extLst>
            <a:ext uri="{C572A759-6A51-4108-AA02-DFA0A04FC94B}">
              <ma14:wrappingTextBoxFlag xmlns:ma14="http://schemas.microsoft.com/office/mac/drawingml/2011/main" val="1"/>
            </a:ext>
          </a:extLst>
        </p:spPr>
        <p:txBody>
          <a:bodyPr/>
          <a:lstStyle>
            <a:lvl1pPr algn="ctr"/>
          </a:lstStyle>
          <a:p>
            <a:pPr/>
            <a:r>
              <a:t>Title Text</a:t>
            </a:r>
          </a:p>
        </p:txBody>
      </p:sp>
      <p:sp>
        <p:nvSpPr>
          <p:cNvPr id="57" name="Shape 57"/>
          <p:cNvSpPr/>
          <p:nvPr>
            <p:ph type="body" idx="1"/>
          </p:nvPr>
        </p:nvSpPr>
        <p:spPr>
          <a:xfrm>
            <a:off x="1270000" y="2819400"/>
            <a:ext cx="10464800"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31000" y="2857500"/>
            <a:ext cx="5003800" cy="5588000"/>
          </a:xfrm>
          <a:prstGeom prst="rect">
            <a:avLst/>
          </a:prstGeom>
        </p:spPr>
        <p:txBody>
          <a:bodyPr lIns="91439" tIns="45719" rIns="91439" bIns="45719" anchor="t">
            <a:noAutofit/>
          </a:bodyPr>
          <a:lstStyle/>
          <a:p>
            <a:pPr/>
          </a:p>
        </p:txBody>
      </p:sp>
      <p:sp>
        <p:nvSpPr>
          <p:cNvPr id="66" name="Shape 66"/>
          <p:cNvSpPr/>
          <p:nvPr>
            <p:ph type="title"/>
          </p:nvPr>
        </p:nvSpPr>
        <p:spPr>
          <a:xfrm>
            <a:off x="1270000" y="635000"/>
            <a:ext cx="10464800" cy="2108200"/>
          </a:xfrm>
          <a:prstGeom prst="rect">
            <a:avLst/>
          </a:prstGeom>
          <a:extLst>
            <a:ext uri="{C572A759-6A51-4108-AA02-DFA0A04FC94B}">
              <ma14:wrappingTextBoxFlag xmlns:ma14="http://schemas.microsoft.com/office/mac/drawingml/2011/main" val="1"/>
            </a:ext>
          </a:extLst>
        </p:spPr>
        <p:txBody>
          <a:bodyPr/>
          <a:lstStyle>
            <a:lvl1pPr algn="ctr"/>
          </a:lstStyle>
          <a:p>
            <a:pPr/>
            <a:r>
              <a:t>Title Text</a:t>
            </a:r>
          </a:p>
        </p:txBody>
      </p:sp>
      <p:sp>
        <p:nvSpPr>
          <p:cNvPr id="67" name="Shape 67"/>
          <p:cNvSpPr/>
          <p:nvPr>
            <p:ph type="body" sz="half" idx="1"/>
          </p:nvPr>
        </p:nvSpPr>
        <p:spPr>
          <a:xfrm>
            <a:off x="1270000" y="2819400"/>
            <a:ext cx="5016500" cy="5651500"/>
          </a:xfrm>
          <a:prstGeom prst="rect">
            <a:avLst/>
          </a:prstGeom>
        </p:spPr>
        <p:txBody>
          <a:bodyPr/>
          <a:lstStyle>
            <a:lvl1pPr marL="368300" indent="-368300">
              <a:spcBef>
                <a:spcPts val="2800"/>
              </a:spcBef>
              <a:buBlip>
                <a:blip r:embed="rId2"/>
              </a:buBlip>
              <a:defRPr sz="3000"/>
            </a:lvl1pPr>
            <a:lvl2pPr marL="736600" indent="-368300">
              <a:spcBef>
                <a:spcPts val="2800"/>
              </a:spcBef>
              <a:buBlip>
                <a:blip r:embed="rId2"/>
              </a:buBlip>
              <a:defRPr sz="3000"/>
            </a:lvl2pPr>
            <a:lvl3pPr marL="1104900" indent="-368300">
              <a:spcBef>
                <a:spcPts val="2800"/>
              </a:spcBef>
              <a:buBlip>
                <a:blip r:embed="rId2"/>
              </a:buBlip>
              <a:defRPr sz="3000"/>
            </a:lvl3pPr>
            <a:lvl4pPr marL="1473200" indent="-368300">
              <a:spcBef>
                <a:spcPts val="2800"/>
              </a:spcBef>
              <a:buBlip>
                <a:blip r:embed="rId2"/>
              </a:buBlip>
              <a:defRPr sz="3000"/>
            </a:lvl4pPr>
            <a:lvl5pPr marL="1841500" indent="-368300">
              <a:spcBef>
                <a:spcPts val="2800"/>
              </a:spcBef>
              <a:buBlip>
                <a:blip r:embed="rId2"/>
              </a:buBlip>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7396539" y="812918"/>
            <a:ext cx="4660907" cy="2984501"/>
          </a:xfrm>
          <a:prstGeom prst="rect">
            <a:avLst/>
          </a:prstGeom>
        </p:spPr>
        <p:txBody>
          <a:bodyPr lIns="91439" tIns="45719" rIns="91439" bIns="45719" anchor="t">
            <a:noAutofit/>
          </a:bodyPr>
          <a:lstStyle/>
          <a:p>
            <a:pPr/>
          </a:p>
        </p:txBody>
      </p:sp>
      <p:sp>
        <p:nvSpPr>
          <p:cNvPr id="84" name="Shape 84"/>
          <p:cNvSpPr/>
          <p:nvPr>
            <p:ph type="pic" sz="quarter" idx="14"/>
          </p:nvPr>
        </p:nvSpPr>
        <p:spPr>
          <a:xfrm>
            <a:off x="7396539" y="4038717"/>
            <a:ext cx="4660907" cy="4864102"/>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25500"/>
            <a:ext cx="6197600" cy="80899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270000" y="1168400"/>
            <a:ext cx="10464800" cy="741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1948462" y="1950720"/>
            <a:ext cx="10403841" cy="661529"/>
          </a:xfrm>
          <a:prstGeom prst="rect">
            <a:avLst/>
          </a:prstGeom>
          <a:ln w="12700">
            <a:miter lim="400000"/>
          </a:ln>
        </p:spPr>
        <p:txBody>
          <a:bodyPr lIns="50800" tIns="50800" rIns="50800" bIns="50800" anchor="ctr">
            <a:normAutofit fontScale="100000" lnSpcReduction="0"/>
          </a:bodyPr>
          <a:lstStyle/>
          <a:p>
            <a:pPr/>
          </a:p>
        </p:txBody>
      </p:sp>
      <p:sp>
        <p:nvSpPr>
          <p:cNvPr id="4" name="Shape 4"/>
          <p:cNvSpPr/>
          <p:nvPr>
            <p:ph type="sldNum" sz="quarter" idx="2"/>
          </p:nvPr>
        </p:nvSpPr>
        <p:spPr>
          <a:xfrm>
            <a:off x="6337299" y="9296400"/>
            <a:ext cx="323479" cy="457200"/>
          </a:xfrm>
          <a:prstGeom prst="rect">
            <a:avLst/>
          </a:prstGeom>
          <a:ln w="12700">
            <a:miter lim="400000"/>
          </a:ln>
        </p:spPr>
        <p:txBody>
          <a:bodyPr wrap="none" lIns="50800" tIns="50800" rIns="50800" bIns="50800">
            <a:spAutoFit/>
          </a:bodyPr>
          <a:lstStyle>
            <a:lvl1pPr>
              <a:defRPr sz="1800">
                <a:latin typeface="Papyrus"/>
                <a:ea typeface="Papyrus"/>
                <a:cs typeface="Papyrus"/>
                <a:sym typeface="Papyru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1pPr>
      <a:lvl2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2pPr>
      <a:lvl3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3pPr>
      <a:lvl4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4pPr>
      <a:lvl5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5pPr>
      <a:lvl6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6pPr>
      <a:lvl7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7pPr>
      <a:lvl8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8pPr>
      <a:lvl9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Papyrus"/>
          <a:ea typeface="Papyrus"/>
          <a:cs typeface="Papyrus"/>
          <a:sym typeface="Papyrus"/>
        </a:defRPr>
      </a:lvl9pPr>
    </p:titleStyle>
    <p:bodyStyle>
      <a:lvl1pPr marL="4699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1pPr>
      <a:lvl2pPr marL="9398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2pPr>
      <a:lvl3pPr marL="14097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3pPr>
      <a:lvl4pPr marL="18796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4pPr>
      <a:lvl5pPr marL="23495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5pPr>
      <a:lvl6pPr marL="28194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6pPr>
      <a:lvl7pPr marL="32893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7pPr>
      <a:lvl8pPr marL="37592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8pPr>
      <a:lvl9pPr marL="42291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Papyrus"/>
          <a:ea typeface="Papyrus"/>
          <a:cs typeface="Papyrus"/>
          <a:sym typeface="Papyrus"/>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Relationship Id="rId3" Type="http://schemas.openxmlformats.org/officeDocument/2006/relationships/image" Target="../media/image6.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8.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13.tif"/><Relationship Id="rId7" Type="http://schemas.openxmlformats.org/officeDocument/2006/relationships/image" Target="../media/image14.tif"/><Relationship Id="rId8" Type="http://schemas.openxmlformats.org/officeDocument/2006/relationships/image" Target="../media/image15.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Relationship Id="rId3" Type="http://schemas.openxmlformats.org/officeDocument/2006/relationships/image" Target="../media/image17.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hyperlink" Target="http://www.petmd.com/dog/conditions/skin/c_multi_Demodicosis" TargetMode="External"/><Relationship Id="rId5" Type="http://schemas.openxmlformats.org/officeDocument/2006/relationships/image" Target="../media/image9.png"/><Relationship Id="rId6" Type="http://schemas.openxmlformats.org/officeDocument/2006/relationships/image" Target="../media/image1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png"/><Relationship Id="rId4" Type="http://schemas.openxmlformats.org/officeDocument/2006/relationships/hyperlink" Target="http://www.peteducation.com/article.cfm?cls=2&amp;cat=1614&amp;articleid=859" TargetMode="External"/><Relationship Id="rId5" Type="http://schemas.openxmlformats.org/officeDocument/2006/relationships/hyperlink" Target="http://www.peteducation.com/article.cfm?cls=0&amp;cat=1463&amp;articleid=1376" TargetMode="External"/><Relationship Id="rId6" Type="http://schemas.openxmlformats.org/officeDocument/2006/relationships/image" Target="../media/image12.png"/><Relationship Id="rId7"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r>
              <a:t>Puppies &amp; Kittens</a:t>
            </a:r>
          </a:p>
        </p:txBody>
      </p:sp>
      <p:sp>
        <p:nvSpPr>
          <p:cNvPr id="120" name="Shape 120"/>
          <p:cNvSpPr/>
          <p:nvPr>
            <p:ph type="subTitle" sz="quarter" idx="1"/>
          </p:nvPr>
        </p:nvSpPr>
        <p:spPr>
          <a:prstGeom prst="rect">
            <a:avLst/>
          </a:prstGeom>
        </p:spPr>
        <p:txBody>
          <a:bodyPr/>
          <a:lstStyle/>
          <a:p>
            <a:pPr/>
            <a:r>
              <a:t>by Kathy Smith</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image19.png"/>
          <p:cNvPicPr>
            <a:picLocks noChangeAspect="1"/>
          </p:cNvPicPr>
          <p:nvPr>
            <p:ph type="pic" idx="13"/>
          </p:nvPr>
        </p:nvPicPr>
        <p:blipFill>
          <a:blip r:embed="rId2">
            <a:extLst/>
          </a:blip>
          <a:stretch>
            <a:fillRect/>
          </a:stretch>
        </p:blipFill>
        <p:spPr>
          <a:xfrm>
            <a:off x="7195742" y="627120"/>
            <a:ext cx="4775206" cy="3098801"/>
          </a:xfrm>
          <a:prstGeom prst="rect">
            <a:avLst/>
          </a:prstGeom>
        </p:spPr>
      </p:pic>
      <p:pic>
        <p:nvPicPr>
          <p:cNvPr id="164" name="image20.png"/>
          <p:cNvPicPr>
            <a:picLocks noChangeAspect="1"/>
          </p:cNvPicPr>
          <p:nvPr>
            <p:ph type="pic" idx="14"/>
          </p:nvPr>
        </p:nvPicPr>
        <p:blipFill>
          <a:blip r:embed="rId3">
            <a:extLst/>
          </a:blip>
          <a:stretch>
            <a:fillRect/>
          </a:stretch>
        </p:blipFill>
        <p:spPr>
          <a:xfrm>
            <a:off x="7195742" y="3762921"/>
            <a:ext cx="4775206" cy="4978404"/>
          </a:xfrm>
          <a:prstGeom prst="rect">
            <a:avLst/>
          </a:prstGeom>
        </p:spPr>
      </p:pic>
      <p:pic>
        <p:nvPicPr>
          <p:cNvPr id="165" name="image21.png"/>
          <p:cNvPicPr>
            <a:picLocks noChangeAspect="1"/>
          </p:cNvPicPr>
          <p:nvPr>
            <p:ph type="pic" idx="15"/>
          </p:nvPr>
        </p:nvPicPr>
        <p:blipFill>
          <a:blip r:embed="rId4">
            <a:extLst/>
          </a:blip>
          <a:stretch>
            <a:fillRect/>
          </a:stretch>
        </p:blipFill>
        <p:spPr>
          <a:xfrm>
            <a:off x="1468175" y="652849"/>
            <a:ext cx="5520431" cy="7171071"/>
          </a:xfrm>
          <a:prstGeom prst="rect">
            <a:avLst/>
          </a:prstGeom>
        </p:spPr>
      </p:pic>
      <p:sp>
        <p:nvSpPr>
          <p:cNvPr id="166" name="Shape 166"/>
          <p:cNvSpPr/>
          <p:nvPr/>
        </p:nvSpPr>
        <p:spPr>
          <a:xfrm>
            <a:off x="2176460" y="8026993"/>
            <a:ext cx="4303939"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atin typeface="Papyrus"/>
                <a:ea typeface="Papyrus"/>
                <a:cs typeface="Papyrus"/>
                <a:sym typeface="Papyrus"/>
              </a:defRPr>
            </a:lvl1pPr>
          </a:lstStyle>
          <a:p>
            <a:pPr/>
            <a:r>
              <a:t>Ear Mites</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8" name="image22.png"/>
          <p:cNvPicPr>
            <a:picLocks noChangeAspect="1"/>
          </p:cNvPicPr>
          <p:nvPr>
            <p:ph type="pic" idx="13"/>
          </p:nvPr>
        </p:nvPicPr>
        <p:blipFill>
          <a:blip r:embed="rId2">
            <a:extLst/>
          </a:blip>
          <a:stretch>
            <a:fillRect/>
          </a:stretch>
        </p:blipFill>
        <p:spPr>
          <a:xfrm>
            <a:off x="7345739" y="762118"/>
            <a:ext cx="4775207" cy="3098801"/>
          </a:xfrm>
          <a:prstGeom prst="rect">
            <a:avLst/>
          </a:prstGeom>
        </p:spPr>
      </p:pic>
      <p:pic>
        <p:nvPicPr>
          <p:cNvPr id="169" name="image23.png"/>
          <p:cNvPicPr>
            <a:picLocks noChangeAspect="1"/>
          </p:cNvPicPr>
          <p:nvPr>
            <p:ph type="pic" idx="14"/>
          </p:nvPr>
        </p:nvPicPr>
        <p:blipFill>
          <a:blip r:embed="rId3">
            <a:extLst/>
          </a:blip>
          <a:stretch>
            <a:fillRect/>
          </a:stretch>
        </p:blipFill>
        <p:spPr>
          <a:xfrm>
            <a:off x="7345739" y="3987917"/>
            <a:ext cx="4775207" cy="4978402"/>
          </a:xfrm>
          <a:prstGeom prst="rect">
            <a:avLst/>
          </a:prstGeom>
        </p:spPr>
      </p:pic>
      <p:pic>
        <p:nvPicPr>
          <p:cNvPr id="170" name="image24.png"/>
          <p:cNvPicPr>
            <a:picLocks noChangeAspect="1"/>
          </p:cNvPicPr>
          <p:nvPr>
            <p:ph type="pic" idx="15"/>
          </p:nvPr>
        </p:nvPicPr>
        <p:blipFill>
          <a:blip r:embed="rId4">
            <a:extLst/>
          </a:blip>
          <a:stretch>
            <a:fillRect/>
          </a:stretch>
        </p:blipFill>
        <p:spPr>
          <a:xfrm>
            <a:off x="895350" y="635000"/>
            <a:ext cx="6311900" cy="8204200"/>
          </a:xfrm>
          <a:prstGeom prst="rect">
            <a:avLst/>
          </a:prstGeom>
        </p:spPr>
      </p:pic>
      <p:sp>
        <p:nvSpPr>
          <p:cNvPr id="171" name="Shape 171"/>
          <p:cNvSpPr/>
          <p:nvPr/>
        </p:nvSpPr>
        <p:spPr>
          <a:xfrm>
            <a:off x="1069750" y="7969249"/>
            <a:ext cx="5963099"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Papyrus"/>
                <a:ea typeface="Papyrus"/>
                <a:cs typeface="Papyrus"/>
                <a:sym typeface="Papyrus"/>
              </a:defRPr>
            </a:lvl1pPr>
          </a:lstStyle>
          <a:p>
            <a:pPr/>
            <a:r>
              <a:t>Eye Issues in Puppies and Kittens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p>
            <a:pPr/>
            <a:r>
              <a:t>Bath Time</a:t>
            </a:r>
          </a:p>
        </p:txBody>
      </p:sp>
      <p:sp>
        <p:nvSpPr>
          <p:cNvPr id="174" name="Shape 174"/>
          <p:cNvSpPr/>
          <p:nvPr>
            <p:ph type="body" sz="half" idx="1"/>
          </p:nvPr>
        </p:nvSpPr>
        <p:spPr>
          <a:prstGeom prst="rect">
            <a:avLst/>
          </a:prstGeom>
        </p:spPr>
        <p:txBody>
          <a:bodyPr/>
          <a:lstStyle/>
          <a:p>
            <a:pPr marL="360934" indent="-360934" defTabSz="572516">
              <a:spcBef>
                <a:spcPts val="2700"/>
              </a:spcBef>
              <a:buBlip>
                <a:blip r:embed="rId2"/>
              </a:buBlip>
              <a:defRPr sz="2900"/>
            </a:pPr>
            <a:r>
              <a:t>What you need to bathe</a:t>
            </a:r>
          </a:p>
          <a:p>
            <a:pPr lvl="1" marL="721868" indent="-360934" defTabSz="572516">
              <a:spcBef>
                <a:spcPts val="2700"/>
              </a:spcBef>
              <a:buBlip>
                <a:blip r:embed="rId2"/>
              </a:buBlip>
              <a:defRPr sz="1900"/>
            </a:pPr>
            <a:r>
              <a:t>Regular Dawn Dish Soap (Blue)</a:t>
            </a:r>
          </a:p>
          <a:p>
            <a:pPr lvl="1" marL="721868" indent="-360934" defTabSz="572516">
              <a:spcBef>
                <a:spcPts val="2700"/>
              </a:spcBef>
              <a:buBlip>
                <a:blip r:embed="rId2"/>
              </a:buBlip>
              <a:defRPr sz="1900"/>
            </a:pPr>
            <a:r>
              <a:t>Towels</a:t>
            </a:r>
          </a:p>
          <a:p>
            <a:pPr lvl="1" marL="721868" indent="-360934" defTabSz="572516">
              <a:spcBef>
                <a:spcPts val="2700"/>
              </a:spcBef>
              <a:buBlip>
                <a:blip r:embed="rId2"/>
              </a:buBlip>
              <a:defRPr sz="1900"/>
            </a:pPr>
            <a:r>
              <a:t>Nail Trimmer</a:t>
            </a:r>
          </a:p>
          <a:p>
            <a:pPr lvl="1" marL="721868" indent="-360934" defTabSz="572516">
              <a:spcBef>
                <a:spcPts val="2700"/>
              </a:spcBef>
              <a:buBlip>
                <a:blip r:embed="rId2"/>
              </a:buBlip>
              <a:defRPr sz="1900"/>
            </a:pPr>
            <a:r>
              <a:t>Shallow dish ban or Bowl</a:t>
            </a:r>
          </a:p>
          <a:p>
            <a:pPr marL="360934" indent="-360934" defTabSz="572516">
              <a:spcBef>
                <a:spcPts val="2700"/>
              </a:spcBef>
              <a:buBlip>
                <a:blip r:embed="rId2"/>
              </a:buBlip>
              <a:defRPr sz="2900"/>
            </a:pPr>
            <a:r>
              <a:t>How to bathe</a:t>
            </a:r>
          </a:p>
          <a:p>
            <a:pPr lvl="1" marL="721868" indent="-360934" defTabSz="572516">
              <a:spcBef>
                <a:spcPts val="2700"/>
              </a:spcBef>
              <a:buBlip>
                <a:blip r:embed="rId2"/>
              </a:buBlip>
              <a:defRPr sz="1900"/>
            </a:pPr>
            <a:r>
              <a:t>Rinse, soap, re-rinse, towel dry completely</a:t>
            </a:r>
          </a:p>
        </p:txBody>
      </p:sp>
      <p:pic>
        <p:nvPicPr>
          <p:cNvPr id="175" name="image3.tif"/>
          <p:cNvPicPr>
            <a:picLocks noChangeAspect="1"/>
          </p:cNvPicPr>
          <p:nvPr/>
        </p:nvPicPr>
        <p:blipFill>
          <a:blip r:embed="rId3">
            <a:extLst/>
          </a:blip>
          <a:stretch>
            <a:fillRect/>
          </a:stretch>
        </p:blipFill>
        <p:spPr>
          <a:xfrm>
            <a:off x="6777739" y="2578535"/>
            <a:ext cx="3919722" cy="2609415"/>
          </a:xfrm>
          <a:prstGeom prst="rect">
            <a:avLst/>
          </a:prstGeom>
          <a:ln w="12700">
            <a:miter lim="400000"/>
          </a:ln>
        </p:spPr>
      </p:pic>
      <p:pic>
        <p:nvPicPr>
          <p:cNvPr id="176" name="image4.tif"/>
          <p:cNvPicPr>
            <a:picLocks noChangeAspect="1"/>
          </p:cNvPicPr>
          <p:nvPr/>
        </p:nvPicPr>
        <p:blipFill>
          <a:blip r:embed="rId4">
            <a:extLst/>
          </a:blip>
          <a:stretch>
            <a:fillRect/>
          </a:stretch>
        </p:blipFill>
        <p:spPr>
          <a:xfrm>
            <a:off x="6805714" y="5452083"/>
            <a:ext cx="3863772" cy="3469667"/>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p>
            <a:pPr/>
            <a:r>
              <a:t>Warming</a:t>
            </a:r>
          </a:p>
        </p:txBody>
      </p:sp>
      <p:pic>
        <p:nvPicPr>
          <p:cNvPr id="179" name="image5.tif"/>
          <p:cNvPicPr>
            <a:picLocks noChangeAspect="1"/>
          </p:cNvPicPr>
          <p:nvPr/>
        </p:nvPicPr>
        <p:blipFill>
          <a:blip r:embed="rId2">
            <a:extLst/>
          </a:blip>
          <a:stretch>
            <a:fillRect/>
          </a:stretch>
        </p:blipFill>
        <p:spPr>
          <a:xfrm>
            <a:off x="851750" y="2146286"/>
            <a:ext cx="5628767" cy="4221575"/>
          </a:xfrm>
          <a:prstGeom prst="rect">
            <a:avLst/>
          </a:prstGeom>
          <a:ln w="12700">
            <a:miter lim="400000"/>
          </a:ln>
        </p:spPr>
      </p:pic>
      <p:pic>
        <p:nvPicPr>
          <p:cNvPr id="180" name="image6.tif"/>
          <p:cNvPicPr>
            <a:picLocks noChangeAspect="1"/>
          </p:cNvPicPr>
          <p:nvPr/>
        </p:nvPicPr>
        <p:blipFill>
          <a:blip r:embed="rId3">
            <a:extLst/>
          </a:blip>
          <a:stretch>
            <a:fillRect/>
          </a:stretch>
        </p:blipFill>
        <p:spPr>
          <a:xfrm>
            <a:off x="6590262" y="4882014"/>
            <a:ext cx="5525040" cy="4127135"/>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p:nvPr>
        </p:nvSpPr>
        <p:spPr>
          <a:prstGeom prst="rect">
            <a:avLst/>
          </a:prstGeom>
        </p:spPr>
        <p:txBody>
          <a:bodyPr/>
          <a:lstStyle>
            <a:lvl1pPr defTabSz="519937">
              <a:defRPr sz="6400"/>
            </a:lvl1pPr>
          </a:lstStyle>
          <a:p>
            <a:pPr/>
            <a:r>
              <a:t>Bedding Prep &amp; Cage Setup</a:t>
            </a:r>
          </a:p>
        </p:txBody>
      </p:sp>
      <p:pic>
        <p:nvPicPr>
          <p:cNvPr id="183" name="image7.tif"/>
          <p:cNvPicPr>
            <a:picLocks noChangeAspect="1"/>
          </p:cNvPicPr>
          <p:nvPr/>
        </p:nvPicPr>
        <p:blipFill>
          <a:blip r:embed="rId2">
            <a:extLst/>
          </a:blip>
          <a:stretch>
            <a:fillRect/>
          </a:stretch>
        </p:blipFill>
        <p:spPr>
          <a:xfrm>
            <a:off x="5367799" y="2879406"/>
            <a:ext cx="2390170" cy="2390165"/>
          </a:xfrm>
          <a:prstGeom prst="rect">
            <a:avLst/>
          </a:prstGeom>
          <a:ln w="12700">
            <a:miter lim="400000"/>
          </a:ln>
        </p:spPr>
      </p:pic>
      <p:pic>
        <p:nvPicPr>
          <p:cNvPr id="184" name="image25.png"/>
          <p:cNvPicPr>
            <a:picLocks noChangeAspect="1"/>
          </p:cNvPicPr>
          <p:nvPr/>
        </p:nvPicPr>
        <p:blipFill>
          <a:blip r:embed="rId3">
            <a:extLst/>
          </a:blip>
          <a:stretch>
            <a:fillRect/>
          </a:stretch>
        </p:blipFill>
        <p:spPr>
          <a:xfrm>
            <a:off x="7891219" y="2381760"/>
            <a:ext cx="4409979" cy="5879968"/>
          </a:xfrm>
          <a:prstGeom prst="rect">
            <a:avLst/>
          </a:prstGeom>
          <a:ln w="12700">
            <a:miter lim="400000"/>
          </a:ln>
        </p:spPr>
      </p:pic>
      <p:pic>
        <p:nvPicPr>
          <p:cNvPr id="185" name="image26.png"/>
          <p:cNvPicPr>
            <a:picLocks noChangeAspect="1"/>
          </p:cNvPicPr>
          <p:nvPr/>
        </p:nvPicPr>
        <p:blipFill>
          <a:blip r:embed="rId4">
            <a:extLst/>
          </a:blip>
          <a:stretch>
            <a:fillRect/>
          </a:stretch>
        </p:blipFill>
        <p:spPr>
          <a:xfrm>
            <a:off x="824567" y="2381760"/>
            <a:ext cx="4409979" cy="5879968"/>
          </a:xfrm>
          <a:prstGeom prst="rect">
            <a:avLst/>
          </a:prstGeom>
          <a:ln w="12700">
            <a:miter lim="400000"/>
          </a:ln>
        </p:spPr>
      </p:pic>
      <p:pic>
        <p:nvPicPr>
          <p:cNvPr id="186" name="image8.tif"/>
          <p:cNvPicPr>
            <a:picLocks noChangeAspect="1"/>
          </p:cNvPicPr>
          <p:nvPr/>
        </p:nvPicPr>
        <p:blipFill>
          <a:blip r:embed="rId5">
            <a:extLst/>
          </a:blip>
          <a:stretch>
            <a:fillRect/>
          </a:stretch>
        </p:blipFill>
        <p:spPr>
          <a:xfrm>
            <a:off x="5367799" y="5405775"/>
            <a:ext cx="2390170" cy="2390170"/>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media2.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7489252" y="714504"/>
            <a:ext cx="4670872" cy="8407563"/>
          </a:xfrm>
          <a:prstGeom prst="rect">
            <a:avLst/>
          </a:prstGeom>
        </p:spPr>
      </p:pic>
      <p:sp>
        <p:nvSpPr>
          <p:cNvPr id="189" name="Shape 189"/>
          <p:cNvSpPr/>
          <p:nvPr>
            <p:ph type="title"/>
          </p:nvPr>
        </p:nvSpPr>
        <p:spPr>
          <a:xfrm>
            <a:off x="1269999" y="635000"/>
            <a:ext cx="5136251" cy="2108200"/>
          </a:xfrm>
          <a:prstGeom prst="rect">
            <a:avLst/>
          </a:prstGeom>
        </p:spPr>
        <p:txBody>
          <a:bodyPr/>
          <a:lstStyle/>
          <a:p>
            <a:pPr/>
            <a:r>
              <a:t>Feeding</a:t>
            </a:r>
          </a:p>
        </p:txBody>
      </p:sp>
      <p:pic>
        <p:nvPicPr>
          <p:cNvPr id="190" name="image28.png"/>
          <p:cNvPicPr>
            <a:picLocks noChangeAspect="1"/>
          </p:cNvPicPr>
          <p:nvPr/>
        </p:nvPicPr>
        <p:blipFill>
          <a:blip r:embed="rId5">
            <a:extLst/>
          </a:blip>
          <a:stretch>
            <a:fillRect/>
          </a:stretch>
        </p:blipFill>
        <p:spPr>
          <a:xfrm>
            <a:off x="2388778" y="6369113"/>
            <a:ext cx="3456398" cy="2824064"/>
          </a:xfrm>
          <a:prstGeom prst="rect">
            <a:avLst/>
          </a:prstGeom>
          <a:ln w="12700">
            <a:miter lim="400000"/>
          </a:ln>
        </p:spPr>
      </p:pic>
      <p:pic>
        <p:nvPicPr>
          <p:cNvPr id="191" name="image29.png"/>
          <p:cNvPicPr>
            <a:picLocks noChangeAspect="1"/>
          </p:cNvPicPr>
          <p:nvPr/>
        </p:nvPicPr>
        <p:blipFill>
          <a:blip r:embed="rId6">
            <a:extLst/>
          </a:blip>
          <a:stretch>
            <a:fillRect/>
          </a:stretch>
        </p:blipFill>
        <p:spPr>
          <a:xfrm>
            <a:off x="4360307" y="2227458"/>
            <a:ext cx="3080968" cy="4107952"/>
          </a:xfrm>
          <a:prstGeom prst="rect">
            <a:avLst/>
          </a:prstGeom>
          <a:ln w="12700">
            <a:miter lim="400000"/>
          </a:ln>
        </p:spPr>
      </p:pic>
      <p:pic>
        <p:nvPicPr>
          <p:cNvPr id="192" name="image30.png"/>
          <p:cNvPicPr>
            <a:picLocks noChangeAspect="1"/>
          </p:cNvPicPr>
          <p:nvPr/>
        </p:nvPicPr>
        <p:blipFill>
          <a:blip r:embed="rId7">
            <a:extLst/>
          </a:blip>
          <a:stretch>
            <a:fillRect/>
          </a:stretch>
        </p:blipFill>
        <p:spPr>
          <a:xfrm>
            <a:off x="817671" y="2227458"/>
            <a:ext cx="3080968" cy="410795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714000"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p:nvPr>
        </p:nvSpPr>
        <p:spPr>
          <a:prstGeom prst="rect">
            <a:avLst/>
          </a:prstGeom>
        </p:spPr>
        <p:txBody>
          <a:bodyPr/>
          <a:lstStyle/>
          <a:p>
            <a:pPr/>
            <a:r>
              <a:t>Feeding Equipment</a:t>
            </a:r>
          </a:p>
        </p:txBody>
      </p:sp>
      <p:pic>
        <p:nvPicPr>
          <p:cNvPr id="195" name="image9.tif"/>
          <p:cNvPicPr>
            <a:picLocks noChangeAspect="1"/>
          </p:cNvPicPr>
          <p:nvPr/>
        </p:nvPicPr>
        <p:blipFill>
          <a:blip r:embed="rId2">
            <a:extLst/>
          </a:blip>
          <a:stretch>
            <a:fillRect/>
          </a:stretch>
        </p:blipFill>
        <p:spPr>
          <a:xfrm>
            <a:off x="1049708" y="2395908"/>
            <a:ext cx="2554885" cy="2554885"/>
          </a:xfrm>
          <a:prstGeom prst="rect">
            <a:avLst/>
          </a:prstGeom>
          <a:ln w="12700">
            <a:miter lim="400000"/>
          </a:ln>
        </p:spPr>
      </p:pic>
      <p:pic>
        <p:nvPicPr>
          <p:cNvPr id="196" name="image10.tif"/>
          <p:cNvPicPr>
            <a:picLocks noChangeAspect="1"/>
          </p:cNvPicPr>
          <p:nvPr/>
        </p:nvPicPr>
        <p:blipFill>
          <a:blip r:embed="rId3">
            <a:extLst/>
          </a:blip>
          <a:stretch>
            <a:fillRect/>
          </a:stretch>
        </p:blipFill>
        <p:spPr>
          <a:xfrm>
            <a:off x="3718466" y="2395908"/>
            <a:ext cx="2554885" cy="2554885"/>
          </a:xfrm>
          <a:prstGeom prst="rect">
            <a:avLst/>
          </a:prstGeom>
          <a:ln w="12700">
            <a:miter lim="400000"/>
          </a:ln>
        </p:spPr>
      </p:pic>
      <p:pic>
        <p:nvPicPr>
          <p:cNvPr id="197" name="image11.tif"/>
          <p:cNvPicPr>
            <a:picLocks noChangeAspect="1"/>
          </p:cNvPicPr>
          <p:nvPr/>
        </p:nvPicPr>
        <p:blipFill>
          <a:blip r:embed="rId4">
            <a:extLst/>
          </a:blip>
          <a:stretch>
            <a:fillRect/>
          </a:stretch>
        </p:blipFill>
        <p:spPr>
          <a:xfrm>
            <a:off x="6387222" y="2395908"/>
            <a:ext cx="2554889" cy="2554885"/>
          </a:xfrm>
          <a:prstGeom prst="rect">
            <a:avLst/>
          </a:prstGeom>
          <a:ln w="12700">
            <a:miter lim="400000"/>
          </a:ln>
        </p:spPr>
      </p:pic>
      <p:pic>
        <p:nvPicPr>
          <p:cNvPr id="198" name="image12.tif"/>
          <p:cNvPicPr>
            <a:picLocks noChangeAspect="1"/>
          </p:cNvPicPr>
          <p:nvPr/>
        </p:nvPicPr>
        <p:blipFill>
          <a:blip r:embed="rId5">
            <a:extLst/>
          </a:blip>
          <a:stretch>
            <a:fillRect/>
          </a:stretch>
        </p:blipFill>
        <p:spPr>
          <a:xfrm>
            <a:off x="2027351" y="5213167"/>
            <a:ext cx="5662868" cy="3959084"/>
          </a:xfrm>
          <a:prstGeom prst="rect">
            <a:avLst/>
          </a:prstGeom>
          <a:ln w="12700">
            <a:miter lim="400000"/>
          </a:ln>
        </p:spPr>
      </p:pic>
      <p:pic>
        <p:nvPicPr>
          <p:cNvPr id="199" name="image13.tif"/>
          <p:cNvPicPr>
            <a:picLocks noChangeAspect="1"/>
          </p:cNvPicPr>
          <p:nvPr/>
        </p:nvPicPr>
        <p:blipFill>
          <a:blip r:embed="rId6">
            <a:extLst/>
          </a:blip>
          <a:stretch>
            <a:fillRect/>
          </a:stretch>
        </p:blipFill>
        <p:spPr>
          <a:xfrm>
            <a:off x="9674627" y="2395908"/>
            <a:ext cx="2252658" cy="2554885"/>
          </a:xfrm>
          <a:prstGeom prst="rect">
            <a:avLst/>
          </a:prstGeom>
          <a:ln w="12700">
            <a:miter lim="400000"/>
          </a:ln>
        </p:spPr>
      </p:pic>
      <p:pic>
        <p:nvPicPr>
          <p:cNvPr id="200" name="image14.tif"/>
          <p:cNvPicPr>
            <a:picLocks noChangeAspect="1"/>
          </p:cNvPicPr>
          <p:nvPr/>
        </p:nvPicPr>
        <p:blipFill>
          <a:blip r:embed="rId7">
            <a:extLst/>
          </a:blip>
          <a:stretch>
            <a:fillRect/>
          </a:stretch>
        </p:blipFill>
        <p:spPr>
          <a:xfrm>
            <a:off x="7809327" y="5185049"/>
            <a:ext cx="1954947" cy="2719922"/>
          </a:xfrm>
          <a:prstGeom prst="rect">
            <a:avLst/>
          </a:prstGeom>
          <a:ln w="12700">
            <a:miter lim="400000"/>
          </a:ln>
        </p:spPr>
      </p:pic>
      <p:pic>
        <p:nvPicPr>
          <p:cNvPr id="201" name="image15.tif"/>
          <p:cNvPicPr>
            <a:picLocks noChangeAspect="1"/>
          </p:cNvPicPr>
          <p:nvPr/>
        </p:nvPicPr>
        <p:blipFill>
          <a:blip r:embed="rId8">
            <a:extLst/>
          </a:blip>
          <a:stretch>
            <a:fillRect/>
          </a:stretch>
        </p:blipFill>
        <p:spPr>
          <a:xfrm>
            <a:off x="9878142" y="6540392"/>
            <a:ext cx="2392579" cy="2392581"/>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xfrm>
            <a:off x="1906323" y="291280"/>
            <a:ext cx="9192154" cy="2108202"/>
          </a:xfrm>
          <a:prstGeom prst="rect">
            <a:avLst/>
          </a:prstGeom>
        </p:spPr>
        <p:txBody>
          <a:bodyPr/>
          <a:lstStyle>
            <a:lvl1pPr defTabSz="572516">
              <a:defRPr sz="7000"/>
            </a:lvl1pPr>
          </a:lstStyle>
          <a:p>
            <a:pPr/>
            <a:r>
              <a:t>Stimulation</a:t>
            </a:r>
          </a:p>
        </p:txBody>
      </p:sp>
      <p:pic>
        <p:nvPicPr>
          <p:cNvPr id="204" name="image16.tif"/>
          <p:cNvPicPr>
            <a:picLocks noChangeAspect="1"/>
          </p:cNvPicPr>
          <p:nvPr/>
        </p:nvPicPr>
        <p:blipFill>
          <a:blip r:embed="rId2">
            <a:extLst/>
          </a:blip>
          <a:stretch>
            <a:fillRect/>
          </a:stretch>
        </p:blipFill>
        <p:spPr>
          <a:xfrm>
            <a:off x="4217322" y="1975405"/>
            <a:ext cx="7946051" cy="4469656"/>
          </a:xfrm>
          <a:prstGeom prst="rect">
            <a:avLst/>
          </a:prstGeom>
          <a:ln w="12700">
            <a:miter lim="400000"/>
          </a:ln>
        </p:spPr>
      </p:pic>
      <p:pic>
        <p:nvPicPr>
          <p:cNvPr id="205" name="image17.tif"/>
          <p:cNvPicPr>
            <a:picLocks noChangeAspect="1"/>
          </p:cNvPicPr>
          <p:nvPr/>
        </p:nvPicPr>
        <p:blipFill>
          <a:blip r:embed="rId3">
            <a:extLst/>
          </a:blip>
          <a:stretch>
            <a:fillRect/>
          </a:stretch>
        </p:blipFill>
        <p:spPr>
          <a:xfrm>
            <a:off x="1290999" y="5405758"/>
            <a:ext cx="4961803" cy="3445696"/>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prstGeom prst="rect">
            <a:avLst/>
          </a:prstGeom>
        </p:spPr>
        <p:txBody>
          <a:bodyPr/>
          <a:lstStyle/>
          <a:p>
            <a:pPr/>
            <a:r>
              <a:t>Weaning</a:t>
            </a:r>
          </a:p>
        </p:txBody>
      </p:sp>
      <p:pic>
        <p:nvPicPr>
          <p:cNvPr id="208" name="image31.png"/>
          <p:cNvPicPr>
            <a:picLocks noChangeAspect="1"/>
          </p:cNvPicPr>
          <p:nvPr/>
        </p:nvPicPr>
        <p:blipFill>
          <a:blip r:embed="rId2">
            <a:extLst/>
          </a:blip>
          <a:stretch>
            <a:fillRect/>
          </a:stretch>
        </p:blipFill>
        <p:spPr>
          <a:xfrm>
            <a:off x="7087441" y="2229785"/>
            <a:ext cx="5048757" cy="6731680"/>
          </a:xfrm>
          <a:prstGeom prst="rect">
            <a:avLst/>
          </a:prstGeom>
          <a:ln w="12700">
            <a:miter lim="400000"/>
          </a:ln>
        </p:spPr>
      </p:pic>
      <p:pic>
        <p:nvPicPr>
          <p:cNvPr id="209" name="image32.png"/>
          <p:cNvPicPr>
            <a:picLocks noChangeAspect="1"/>
          </p:cNvPicPr>
          <p:nvPr/>
        </p:nvPicPr>
        <p:blipFill>
          <a:blip r:embed="rId3">
            <a:extLst/>
          </a:blip>
          <a:stretch>
            <a:fillRect/>
          </a:stretch>
        </p:blipFill>
        <p:spPr>
          <a:xfrm>
            <a:off x="958600" y="2183570"/>
            <a:ext cx="5118083" cy="6824110"/>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p:nvPr>
        </p:nvSpPr>
        <p:spPr>
          <a:prstGeom prst="rect">
            <a:avLst/>
          </a:prstGeom>
        </p:spPr>
        <p:txBody>
          <a:bodyPr/>
          <a:lstStyle/>
          <a:p>
            <a:pPr/>
            <a:r>
              <a:t>Sub Q fluids</a:t>
            </a:r>
          </a:p>
        </p:txBody>
      </p:sp>
      <p:pic>
        <p:nvPicPr>
          <p:cNvPr id="212" name="image18.tif"/>
          <p:cNvPicPr>
            <a:picLocks noChangeAspect="1"/>
          </p:cNvPicPr>
          <p:nvPr/>
        </p:nvPicPr>
        <p:blipFill>
          <a:blip r:embed="rId2">
            <a:extLst/>
          </a:blip>
          <a:stretch>
            <a:fillRect/>
          </a:stretch>
        </p:blipFill>
        <p:spPr>
          <a:xfrm>
            <a:off x="938236" y="2508958"/>
            <a:ext cx="11128328" cy="6259684"/>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prstGeom prst="rect">
            <a:avLst/>
          </a:prstGeom>
        </p:spPr>
        <p:txBody>
          <a:bodyPr/>
          <a:lstStyle/>
          <a:p>
            <a:pPr/>
            <a:r>
              <a:t>Initial Intake</a:t>
            </a:r>
          </a:p>
        </p:txBody>
      </p:sp>
      <p:sp>
        <p:nvSpPr>
          <p:cNvPr id="123" name="Shape 123"/>
          <p:cNvSpPr/>
          <p:nvPr>
            <p:ph type="body" idx="1"/>
          </p:nvPr>
        </p:nvSpPr>
        <p:spPr>
          <a:prstGeom prst="rect">
            <a:avLst/>
          </a:prstGeom>
        </p:spPr>
        <p:txBody>
          <a:bodyPr/>
          <a:lstStyle/>
          <a:p>
            <a:pPr>
              <a:buBlip>
                <a:blip r:embed="rId2"/>
              </a:buBlip>
              <a:defRPr>
                <a:latin typeface="Arial"/>
                <a:ea typeface="Arial"/>
                <a:cs typeface="Arial"/>
                <a:sym typeface="Arial"/>
              </a:defRPr>
            </a:pPr>
            <a:r>
              <a:t>Check for fleas, ticks, and warbles.</a:t>
            </a:r>
          </a:p>
          <a:p>
            <a:pPr>
              <a:buBlip>
                <a:blip r:embed="rId2"/>
              </a:buBlip>
              <a:defRPr>
                <a:latin typeface="Arial"/>
                <a:ea typeface="Arial"/>
                <a:cs typeface="Arial"/>
                <a:sym typeface="Arial"/>
              </a:defRPr>
            </a:pPr>
            <a:r>
              <a:t>Check for hair loss (mange, ringworm)</a:t>
            </a:r>
          </a:p>
          <a:p>
            <a:pPr>
              <a:buBlip>
                <a:blip r:embed="rId2"/>
              </a:buBlip>
              <a:defRPr>
                <a:latin typeface="Arial"/>
                <a:ea typeface="Arial"/>
                <a:cs typeface="Arial"/>
                <a:sym typeface="Arial"/>
              </a:defRPr>
            </a:pPr>
            <a:r>
              <a:t>Check Temperature</a:t>
            </a:r>
          </a:p>
          <a:p>
            <a:pPr>
              <a:buBlip>
                <a:blip r:embed="rId2"/>
              </a:buBlip>
              <a:defRPr>
                <a:latin typeface="Arial"/>
                <a:ea typeface="Arial"/>
                <a:cs typeface="Arial"/>
                <a:sym typeface="Arial"/>
              </a:defRPr>
            </a:pPr>
            <a:r>
              <a:t>Check capillary refill</a:t>
            </a:r>
          </a:p>
          <a:p>
            <a:pPr>
              <a:buBlip>
                <a:blip r:embed="rId2"/>
              </a:buBlip>
              <a:defRPr>
                <a:latin typeface="Arial"/>
                <a:ea typeface="Arial"/>
                <a:cs typeface="Arial"/>
                <a:sym typeface="Arial"/>
              </a:defRPr>
            </a:pPr>
            <a:r>
              <a:t>Check ears &amp; eyes</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xfrm>
            <a:off x="1269999" y="35009"/>
            <a:ext cx="10464801" cy="2108201"/>
          </a:xfrm>
          <a:prstGeom prst="rect">
            <a:avLst/>
          </a:prstGeom>
        </p:spPr>
        <p:txBody>
          <a:bodyPr/>
          <a:lstStyle/>
          <a:p>
            <a:pPr/>
            <a:r>
              <a:t>Assistants</a:t>
            </a:r>
          </a:p>
        </p:txBody>
      </p:sp>
      <p:pic>
        <p:nvPicPr>
          <p:cNvPr id="215" name="image33.png"/>
          <p:cNvPicPr>
            <a:picLocks noChangeAspect="1"/>
          </p:cNvPicPr>
          <p:nvPr/>
        </p:nvPicPr>
        <p:blipFill>
          <a:blip r:embed="rId2">
            <a:extLst/>
          </a:blip>
          <a:stretch>
            <a:fillRect/>
          </a:stretch>
        </p:blipFill>
        <p:spPr>
          <a:xfrm>
            <a:off x="722406" y="628665"/>
            <a:ext cx="3328917" cy="4438556"/>
          </a:xfrm>
          <a:prstGeom prst="rect">
            <a:avLst/>
          </a:prstGeom>
          <a:ln w="12700">
            <a:miter lim="400000"/>
          </a:ln>
        </p:spPr>
      </p:pic>
      <p:pic>
        <p:nvPicPr>
          <p:cNvPr id="216" name="image34.png"/>
          <p:cNvPicPr>
            <a:picLocks noChangeAspect="1"/>
          </p:cNvPicPr>
          <p:nvPr/>
        </p:nvPicPr>
        <p:blipFill>
          <a:blip r:embed="rId3">
            <a:extLst/>
          </a:blip>
          <a:stretch>
            <a:fillRect/>
          </a:stretch>
        </p:blipFill>
        <p:spPr>
          <a:xfrm>
            <a:off x="5046288" y="1348654"/>
            <a:ext cx="3240094" cy="4320119"/>
          </a:xfrm>
          <a:prstGeom prst="rect">
            <a:avLst/>
          </a:prstGeom>
          <a:ln w="12700">
            <a:miter lim="400000"/>
          </a:ln>
        </p:spPr>
      </p:pic>
      <p:pic>
        <p:nvPicPr>
          <p:cNvPr id="217" name="image35.png"/>
          <p:cNvPicPr>
            <a:picLocks noChangeAspect="1"/>
          </p:cNvPicPr>
          <p:nvPr/>
        </p:nvPicPr>
        <p:blipFill>
          <a:blip r:embed="rId4">
            <a:extLst/>
          </a:blip>
          <a:stretch>
            <a:fillRect/>
          </a:stretch>
        </p:blipFill>
        <p:spPr>
          <a:xfrm>
            <a:off x="8812789" y="634312"/>
            <a:ext cx="3405921" cy="4541223"/>
          </a:xfrm>
          <a:prstGeom prst="rect">
            <a:avLst/>
          </a:prstGeom>
          <a:ln w="12700">
            <a:miter lim="400000"/>
          </a:ln>
        </p:spPr>
      </p:pic>
      <p:pic>
        <p:nvPicPr>
          <p:cNvPr id="218" name="image36.png"/>
          <p:cNvPicPr>
            <a:picLocks noChangeAspect="1"/>
          </p:cNvPicPr>
          <p:nvPr/>
        </p:nvPicPr>
        <p:blipFill>
          <a:blip r:embed="rId5">
            <a:extLst/>
          </a:blip>
          <a:stretch>
            <a:fillRect/>
          </a:stretch>
        </p:blipFill>
        <p:spPr>
          <a:xfrm>
            <a:off x="4910120" y="5777422"/>
            <a:ext cx="3512423" cy="4683231"/>
          </a:xfrm>
          <a:prstGeom prst="rect">
            <a:avLst/>
          </a:prstGeom>
          <a:ln w="12700">
            <a:miter lim="400000"/>
          </a:ln>
        </p:spPr>
      </p:pic>
      <p:pic>
        <p:nvPicPr>
          <p:cNvPr id="219" name="image37.png"/>
          <p:cNvPicPr>
            <a:picLocks noChangeAspect="1"/>
          </p:cNvPicPr>
          <p:nvPr/>
        </p:nvPicPr>
        <p:blipFill>
          <a:blip r:embed="rId6">
            <a:extLst/>
          </a:blip>
          <a:stretch>
            <a:fillRect/>
          </a:stretch>
        </p:blipFill>
        <p:spPr>
          <a:xfrm>
            <a:off x="722406" y="5208213"/>
            <a:ext cx="3328917" cy="4438556"/>
          </a:xfrm>
          <a:prstGeom prst="rect">
            <a:avLst/>
          </a:prstGeom>
          <a:ln w="12700">
            <a:miter lim="400000"/>
          </a:ln>
        </p:spPr>
      </p:pic>
      <p:pic>
        <p:nvPicPr>
          <p:cNvPr id="220" name="image38.png"/>
          <p:cNvPicPr>
            <a:picLocks noChangeAspect="1"/>
          </p:cNvPicPr>
          <p:nvPr/>
        </p:nvPicPr>
        <p:blipFill>
          <a:blip r:embed="rId7">
            <a:extLst/>
          </a:blip>
          <a:stretch>
            <a:fillRect/>
          </a:stretch>
        </p:blipFill>
        <p:spPr>
          <a:xfrm>
            <a:off x="8895705" y="5267430"/>
            <a:ext cx="3240094" cy="4320122"/>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 name="image2.png"/>
          <p:cNvPicPr>
            <a:picLocks noChangeAspect="1"/>
          </p:cNvPicPr>
          <p:nvPr>
            <p:ph type="pic" idx="13"/>
          </p:nvPr>
        </p:nvPicPr>
        <p:blipFill>
          <a:blip r:embed="rId2">
            <a:extLst/>
          </a:blip>
          <a:stretch>
            <a:fillRect/>
          </a:stretch>
        </p:blipFill>
        <p:spPr>
          <a:xfrm>
            <a:off x="6760749" y="1855008"/>
            <a:ext cx="4446052" cy="2888040"/>
          </a:xfrm>
          <a:prstGeom prst="rect">
            <a:avLst/>
          </a:prstGeom>
        </p:spPr>
      </p:pic>
      <p:pic>
        <p:nvPicPr>
          <p:cNvPr id="126" name="image3.png"/>
          <p:cNvPicPr>
            <a:picLocks noChangeAspect="1"/>
          </p:cNvPicPr>
          <p:nvPr>
            <p:ph type="pic" idx="15"/>
          </p:nvPr>
        </p:nvPicPr>
        <p:blipFill>
          <a:blip r:embed="rId3">
            <a:extLst/>
          </a:blip>
          <a:stretch>
            <a:fillRect/>
          </a:stretch>
        </p:blipFill>
        <p:spPr>
          <a:xfrm>
            <a:off x="901699" y="1836752"/>
            <a:ext cx="5498273" cy="7142148"/>
          </a:xfrm>
          <a:prstGeom prst="rect">
            <a:avLst/>
          </a:prstGeom>
        </p:spPr>
      </p:pic>
      <p:sp>
        <p:nvSpPr>
          <p:cNvPr id="127" name="Shape 127"/>
          <p:cNvSpPr/>
          <p:nvPr/>
        </p:nvSpPr>
        <p:spPr>
          <a:xfrm>
            <a:off x="2789841" y="666361"/>
            <a:ext cx="7831288"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Papyrus"/>
                <a:ea typeface="Papyrus"/>
                <a:cs typeface="Papyrus"/>
                <a:sym typeface="Papyrus"/>
              </a:defRPr>
            </a:lvl1pPr>
          </a:lstStyle>
          <a:p>
            <a:pPr/>
            <a:r>
              <a:t>Fleas on Puppies and Kittens</a:t>
            </a:r>
          </a:p>
        </p:txBody>
      </p:sp>
      <p:pic>
        <p:nvPicPr>
          <p:cNvPr id="128" name="image1.tif"/>
          <p:cNvPicPr>
            <a:picLocks noChangeAspect="1"/>
          </p:cNvPicPr>
          <p:nvPr/>
        </p:nvPicPr>
        <p:blipFill>
          <a:blip r:embed="rId4">
            <a:extLst/>
          </a:blip>
          <a:stretch>
            <a:fillRect/>
          </a:stretch>
        </p:blipFill>
        <p:spPr>
          <a:xfrm>
            <a:off x="6832600" y="5042691"/>
            <a:ext cx="4302348" cy="3958162"/>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image4.png"/>
          <p:cNvPicPr>
            <a:picLocks noChangeAspect="1"/>
          </p:cNvPicPr>
          <p:nvPr>
            <p:ph type="pic" idx="13"/>
          </p:nvPr>
        </p:nvPicPr>
        <p:blipFill>
          <a:blip r:embed="rId2">
            <a:extLst/>
          </a:blip>
          <a:stretch>
            <a:fillRect/>
          </a:stretch>
        </p:blipFill>
        <p:spPr>
          <a:xfrm>
            <a:off x="811204" y="528071"/>
            <a:ext cx="11603447" cy="7614981"/>
          </a:xfrm>
          <a:prstGeom prst="rect">
            <a:avLst/>
          </a:prstGeom>
        </p:spPr>
      </p:pic>
      <p:sp>
        <p:nvSpPr>
          <p:cNvPr id="131" name="Shape 131"/>
          <p:cNvSpPr/>
          <p:nvPr>
            <p:ph type="title"/>
          </p:nvPr>
        </p:nvSpPr>
        <p:spPr>
          <a:xfrm>
            <a:off x="1269999" y="8073596"/>
            <a:ext cx="10464801" cy="1270006"/>
          </a:xfrm>
          <a:prstGeom prst="rect">
            <a:avLst/>
          </a:prstGeom>
        </p:spPr>
        <p:txBody>
          <a:bodyPr/>
          <a:lstStyle>
            <a:lvl1pPr defTabSz="484886">
              <a:defRPr sz="5900"/>
            </a:lvl1pPr>
          </a:lstStyle>
          <a:p>
            <a:pPr/>
            <a:r>
              <a:t>Ticks on Puppies and Kittens</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3" name="image5.png"/>
          <p:cNvPicPr>
            <a:picLocks noChangeAspect="1"/>
          </p:cNvPicPr>
          <p:nvPr>
            <p:ph type="pic" idx="13"/>
          </p:nvPr>
        </p:nvPicPr>
        <p:blipFill>
          <a:blip r:embed="rId2">
            <a:extLst/>
          </a:blip>
          <a:stretch>
            <a:fillRect/>
          </a:stretch>
        </p:blipFill>
        <p:spPr>
          <a:xfrm>
            <a:off x="6224210" y="634346"/>
            <a:ext cx="3808311" cy="2479676"/>
          </a:xfrm>
          <a:prstGeom prst="rect">
            <a:avLst/>
          </a:prstGeom>
        </p:spPr>
      </p:pic>
      <p:pic>
        <p:nvPicPr>
          <p:cNvPr id="134" name="image6.png"/>
          <p:cNvPicPr>
            <a:picLocks noChangeAspect="1"/>
          </p:cNvPicPr>
          <p:nvPr>
            <p:ph type="pic" idx="14"/>
          </p:nvPr>
        </p:nvPicPr>
        <p:blipFill>
          <a:blip r:embed="rId3">
            <a:extLst/>
          </a:blip>
          <a:stretch>
            <a:fillRect/>
          </a:stretch>
        </p:blipFill>
        <p:spPr>
          <a:xfrm>
            <a:off x="7345739" y="3059719"/>
            <a:ext cx="4775207" cy="4978402"/>
          </a:xfrm>
          <a:prstGeom prst="rect">
            <a:avLst/>
          </a:prstGeom>
        </p:spPr>
      </p:pic>
      <p:pic>
        <p:nvPicPr>
          <p:cNvPr id="135" name="media1.mp4"/>
          <p:cNvPicPr>
            <a:picLocks noChangeAspect="0"/>
          </p:cNvPicPr>
          <p:nvPr>
            <p:ph type="pic" idx="15"/>
            <a:videoFile r:link="rId4"/>
            <p:extLst>
              <p:ext uri="{DAA4B4D4-6D71-4841-9C94-3DE7FCFB9230}">
                <p14:media xmlns:p14="http://schemas.microsoft.com/office/powerpoint/2010/main" r:embed="rId5"/>
              </p:ext>
            </p:extLst>
          </p:nvPr>
        </p:nvPicPr>
        <p:blipFill>
          <a:blip r:embed="rId6">
            <a:extLst/>
          </a:blip>
          <a:stretch>
            <a:fillRect/>
          </a:stretch>
        </p:blipFill>
        <p:spPr>
          <a:xfrm>
            <a:off x="1224311" y="642909"/>
            <a:ext cx="4748122" cy="8546618"/>
          </a:xfrm>
          <a:prstGeom prst="rect">
            <a:avLst/>
          </a:prstGeom>
        </p:spPr>
      </p:pic>
      <p:sp>
        <p:nvSpPr>
          <p:cNvPr id="136" name="Shape 136"/>
          <p:cNvSpPr/>
          <p:nvPr/>
        </p:nvSpPr>
        <p:spPr>
          <a:xfrm>
            <a:off x="6464114" y="8007349"/>
            <a:ext cx="5329976"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Papyrus"/>
                <a:ea typeface="Papyrus"/>
                <a:cs typeface="Papyrus"/>
                <a:sym typeface="Papyrus"/>
              </a:defRPr>
            </a:pPr>
            <a:r>
              <a:t>Warbles in Puppies </a:t>
            </a:r>
          </a:p>
          <a:p>
            <a:pPr>
              <a:defRPr>
                <a:latin typeface="Papyrus"/>
                <a:ea typeface="Papyrus"/>
                <a:cs typeface="Papyrus"/>
                <a:sym typeface="Papyrus"/>
              </a:defRPr>
            </a:pPr>
            <a:r>
              <a:t>and Kittens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2421000" fill="hold"/>
                                        <p:tgtEl>
                                          <p:spTgt spid="13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8" name="image8.png"/>
          <p:cNvPicPr>
            <a:picLocks noChangeAspect="1"/>
          </p:cNvPicPr>
          <p:nvPr>
            <p:ph type="pic" idx="13"/>
          </p:nvPr>
        </p:nvPicPr>
        <p:blipFill>
          <a:blip r:embed="rId2">
            <a:extLst/>
          </a:blip>
          <a:stretch>
            <a:fillRect/>
          </a:stretch>
        </p:blipFill>
        <p:spPr>
          <a:xfrm>
            <a:off x="8189083" y="2212263"/>
            <a:ext cx="4132434" cy="4601558"/>
          </a:xfrm>
          <a:prstGeom prst="rect">
            <a:avLst/>
          </a:prstGeom>
        </p:spPr>
      </p:pic>
      <p:sp>
        <p:nvSpPr>
          <p:cNvPr id="139" name="Shape 139"/>
          <p:cNvSpPr/>
          <p:nvPr>
            <p:ph type="title"/>
          </p:nvPr>
        </p:nvSpPr>
        <p:spPr>
          <a:xfrm>
            <a:off x="680529" y="402619"/>
            <a:ext cx="11643742" cy="2340581"/>
          </a:xfrm>
          <a:prstGeom prst="rect">
            <a:avLst/>
          </a:prstGeom>
        </p:spPr>
        <p:txBody>
          <a:bodyPr lIns="0" tIns="0" rIns="0" bIns="0"/>
          <a:lstStyle/>
          <a:p>
            <a:pPr defTabSz="368045">
              <a:defRPr sz="4500">
                <a:solidFill>
                  <a:srgbClr val="331D0C"/>
                </a:solidFill>
              </a:defRPr>
            </a:pPr>
            <a:r>
              <a:t>Sarcoptic Mange (Canine Scabies)</a:t>
            </a:r>
          </a:p>
          <a:p>
            <a:pPr defTabSz="368045">
              <a:defRPr sz="2200">
                <a:solidFill>
                  <a:srgbClr val="331D0C"/>
                </a:solidFill>
              </a:defRPr>
            </a:pPr>
            <a:r>
              <a:t>*Sarcoptic mange is a highly contagious skin disease found in dogs, caused by the Sarcoptes scabiei mite. These mites will burrow through the skin causing intense itching and irritation.*</a:t>
            </a:r>
          </a:p>
        </p:txBody>
      </p:sp>
      <p:sp>
        <p:nvSpPr>
          <p:cNvPr id="140" name="Shape 140"/>
          <p:cNvSpPr/>
          <p:nvPr>
            <p:ph type="body" idx="1"/>
          </p:nvPr>
        </p:nvSpPr>
        <p:spPr>
          <a:xfrm>
            <a:off x="676512" y="2159505"/>
            <a:ext cx="7578019" cy="6958590"/>
          </a:xfrm>
          <a:prstGeom prst="rect">
            <a:avLst/>
          </a:prstGeom>
        </p:spPr>
        <p:txBody>
          <a:bodyPr/>
          <a:lstStyle/>
          <a:p>
            <a:pPr marL="261245" indent="-261245" defTabSz="327152">
              <a:spcBef>
                <a:spcPts val="1600"/>
              </a:spcBef>
              <a:buBlip>
                <a:blip r:embed="rId3"/>
              </a:buBlip>
              <a:defRPr b="1" sz="2100">
                <a:solidFill>
                  <a:srgbClr val="3A230C"/>
                </a:solidFill>
                <a:latin typeface="Arial"/>
                <a:ea typeface="Arial"/>
                <a:cs typeface="Arial"/>
                <a:sym typeface="Arial"/>
              </a:defRPr>
            </a:pPr>
            <a:r>
              <a:t>Symptoms</a:t>
            </a:r>
          </a:p>
          <a:p>
            <a:pPr lvl="1" marL="470888" indent="-207744" defTabSz="327152">
              <a:spcBef>
                <a:spcPts val="1500"/>
              </a:spcBef>
              <a:buBlip>
                <a:blip r:embed="rId3"/>
              </a:buBlip>
              <a:defRPr sz="1600">
                <a:solidFill>
                  <a:srgbClr val="3A230C"/>
                </a:solidFill>
                <a:latin typeface="Arial"/>
                <a:ea typeface="Arial"/>
                <a:cs typeface="Arial"/>
                <a:sym typeface="Arial"/>
              </a:defRPr>
            </a:pPr>
            <a:r>
              <a:t>Intense Scratching</a:t>
            </a:r>
          </a:p>
          <a:p>
            <a:pPr lvl="1" marL="470888" indent="-207744" defTabSz="327152">
              <a:spcBef>
                <a:spcPts val="1500"/>
              </a:spcBef>
              <a:buBlip>
                <a:blip r:embed="rId3"/>
              </a:buBlip>
              <a:defRPr sz="1600">
                <a:solidFill>
                  <a:srgbClr val="3A230C"/>
                </a:solidFill>
                <a:latin typeface="Arial"/>
                <a:ea typeface="Arial"/>
                <a:cs typeface="Arial"/>
                <a:sym typeface="Arial"/>
              </a:defRPr>
            </a:pPr>
            <a:r>
              <a:t>Skin Rash</a:t>
            </a:r>
          </a:p>
          <a:p>
            <a:pPr lvl="1" marL="470888" indent="-207744" defTabSz="327152">
              <a:spcBef>
                <a:spcPts val="1500"/>
              </a:spcBef>
              <a:buBlip>
                <a:blip r:embed="rId3"/>
              </a:buBlip>
              <a:defRPr sz="1600">
                <a:solidFill>
                  <a:srgbClr val="3A230C"/>
                </a:solidFill>
                <a:latin typeface="Arial"/>
                <a:ea typeface="Arial"/>
                <a:cs typeface="Arial"/>
                <a:sym typeface="Arial"/>
              </a:defRPr>
            </a:pPr>
            <a:r>
              <a:t>Crust formation in affected areas</a:t>
            </a:r>
          </a:p>
          <a:p>
            <a:pPr lvl="1" marL="470888" indent="-207744" defTabSz="327152">
              <a:spcBef>
                <a:spcPts val="1500"/>
              </a:spcBef>
              <a:buBlip>
                <a:blip r:embed="rId3"/>
              </a:buBlip>
              <a:defRPr sz="1600">
                <a:solidFill>
                  <a:srgbClr val="3A230C"/>
                </a:solidFill>
                <a:latin typeface="Arial"/>
                <a:ea typeface="Arial"/>
                <a:cs typeface="Arial"/>
                <a:sym typeface="Arial"/>
              </a:defRPr>
            </a:pPr>
            <a:r>
              <a:t>Hair loss</a:t>
            </a:r>
          </a:p>
          <a:p>
            <a:pPr marL="261245" indent="-261245" defTabSz="327152">
              <a:spcBef>
                <a:spcPts val="1600"/>
              </a:spcBef>
              <a:buBlip>
                <a:blip r:embed="rId3"/>
              </a:buBlip>
              <a:defRPr sz="2100">
                <a:solidFill>
                  <a:srgbClr val="3A230C"/>
                </a:solidFill>
                <a:latin typeface="Arial"/>
                <a:ea typeface="Arial"/>
                <a:cs typeface="Arial"/>
                <a:sym typeface="Arial"/>
              </a:defRPr>
            </a:pPr>
            <a:r>
              <a:t> </a:t>
            </a:r>
            <a:r>
              <a:rPr b="1"/>
              <a:t>Causes</a:t>
            </a:r>
          </a:p>
          <a:p>
            <a:pPr lvl="1" marL="470888" indent="-207744" defTabSz="327152">
              <a:spcBef>
                <a:spcPts val="1500"/>
              </a:spcBef>
              <a:buBlip>
                <a:blip r:embed="rId3"/>
              </a:buBlip>
              <a:defRPr sz="1600">
                <a:solidFill>
                  <a:srgbClr val="3A230C"/>
                </a:solidFill>
                <a:latin typeface="Arial"/>
                <a:ea typeface="Arial"/>
                <a:cs typeface="Arial"/>
                <a:sym typeface="Arial"/>
              </a:defRPr>
            </a:pPr>
            <a:r>
              <a:t>The most common cause of </a:t>
            </a:r>
            <a:r>
              <a:rPr u="sng">
                <a:solidFill>
                  <a:srgbClr val="0000FF"/>
                </a:solidFill>
                <a:uFill>
                  <a:solidFill>
                    <a:srgbClr val="0000FF"/>
                  </a:solidFill>
                </a:uFill>
                <a:hlinkClick r:id="rId4" invalidUrl="" action="" tgtFrame="" tooltip="" history="1" highlightClick="0" endSnd="0"/>
              </a:rPr>
              <a:t>mange in dogs</a:t>
            </a:r>
            <a:r>
              <a:t> is exposure to another infected animal, as the mites quickly move from animal to animal. The exposure generally occurs about two to six weeks before the first symptoms of mange are displayed.</a:t>
            </a:r>
          </a:p>
          <a:p>
            <a:pPr marL="261245" indent="-261245" defTabSz="327152">
              <a:spcBef>
                <a:spcPts val="1600"/>
              </a:spcBef>
              <a:buBlip>
                <a:blip r:embed="rId3"/>
              </a:buBlip>
              <a:defRPr b="1" sz="2100">
                <a:latin typeface="Arial"/>
                <a:ea typeface="Arial"/>
                <a:cs typeface="Arial"/>
                <a:sym typeface="Arial"/>
              </a:defRPr>
            </a:pPr>
            <a:r>
              <a:t>Diagnosis</a:t>
            </a:r>
          </a:p>
          <a:p>
            <a:pPr lvl="1" marL="412494" indent="-206247" defTabSz="327152">
              <a:spcBef>
                <a:spcPts val="1500"/>
              </a:spcBef>
              <a:buBlip>
                <a:blip r:embed="rId3"/>
              </a:buBlip>
              <a:defRPr sz="1600">
                <a:latin typeface="Arial"/>
                <a:ea typeface="Arial"/>
                <a:cs typeface="Arial"/>
                <a:sym typeface="Arial"/>
              </a:defRPr>
            </a:pPr>
            <a:r>
              <a:t>After ruling out food allergies, chiggers, and bacterial infections of the skin (folliculitis), your veterinarian will conduct a physicial inspection and possible skin scrape of your dog to identify the type of microorganism that may have embedded into its skin; in this case, mites.</a:t>
            </a:r>
          </a:p>
          <a:p>
            <a:pPr marL="206247" indent="-206247" defTabSz="327152">
              <a:spcBef>
                <a:spcPts val="1500"/>
              </a:spcBef>
              <a:buBlip>
                <a:blip r:embed="rId3"/>
              </a:buBlip>
              <a:defRPr b="1" sz="2100">
                <a:latin typeface="Arial"/>
                <a:ea typeface="Arial"/>
                <a:cs typeface="Arial"/>
                <a:sym typeface="Arial"/>
              </a:defRPr>
            </a:pPr>
            <a:r>
              <a:t>Treatment</a:t>
            </a:r>
          </a:p>
          <a:p>
            <a:pPr lvl="1" marL="512438" indent="-249292" defTabSz="327152">
              <a:spcBef>
                <a:spcPts val="0"/>
              </a:spcBef>
              <a:buSzPct val="125000"/>
              <a:buChar char="•"/>
              <a:defRPr sz="1600">
                <a:latin typeface="Arial"/>
                <a:ea typeface="Arial"/>
                <a:cs typeface="Arial"/>
                <a:sym typeface="Arial"/>
              </a:defRPr>
            </a:pPr>
            <a:r>
              <a:t>Scabicide -- a drug that kills the itch mite. </a:t>
            </a:r>
          </a:p>
          <a:p>
            <a:pPr lvl="1" marL="512438" indent="-249292" defTabSz="327152">
              <a:spcBef>
                <a:spcPts val="0"/>
              </a:spcBef>
              <a:buSzPct val="125000"/>
              <a:buChar char="•"/>
              <a:defRPr sz="1600">
                <a:latin typeface="Arial"/>
                <a:ea typeface="Arial"/>
                <a:cs typeface="Arial"/>
                <a:sym typeface="Arial"/>
              </a:defRPr>
            </a:pPr>
            <a:r>
              <a:t>Scabicidal shampoo to kill all of the mites living in its skin.</a:t>
            </a:r>
          </a:p>
        </p:txBody>
      </p:sp>
      <p:pic>
        <p:nvPicPr>
          <p:cNvPr id="141" name="image9.png"/>
          <p:cNvPicPr>
            <a:picLocks noChangeAspect="1"/>
          </p:cNvPicPr>
          <p:nvPr/>
        </p:nvPicPr>
        <p:blipFill>
          <a:blip r:embed="rId5">
            <a:extLst/>
          </a:blip>
          <a:stretch>
            <a:fillRect/>
          </a:stretch>
        </p:blipFill>
        <p:spPr>
          <a:xfrm>
            <a:off x="8189083" y="6979586"/>
            <a:ext cx="4132434" cy="2223825"/>
          </a:xfrm>
          <a:prstGeom prst="rect">
            <a:avLst/>
          </a:prstGeom>
          <a:ln w="12700">
            <a:miter lim="400000"/>
          </a:ln>
        </p:spPr>
      </p:pic>
      <p:pic>
        <p:nvPicPr>
          <p:cNvPr id="142" name="image10.png"/>
          <p:cNvPicPr>
            <a:picLocks noChangeAspect="1"/>
          </p:cNvPicPr>
          <p:nvPr/>
        </p:nvPicPr>
        <p:blipFill>
          <a:blip r:embed="rId6">
            <a:extLst/>
          </a:blip>
          <a:stretch>
            <a:fillRect/>
          </a:stretch>
        </p:blipFill>
        <p:spPr>
          <a:xfrm>
            <a:off x="5219608" y="2113452"/>
            <a:ext cx="2164581" cy="2576248"/>
          </a:xfrm>
          <a:prstGeom prst="rect">
            <a:avLst/>
          </a:prstGeom>
          <a:ln w="12700">
            <a:miter lim="400000"/>
          </a:ln>
        </p:spPr>
      </p:pic>
      <p:sp>
        <p:nvSpPr>
          <p:cNvPr id="143" name="Shape 143"/>
          <p:cNvSpPr/>
          <p:nvPr/>
        </p:nvSpPr>
        <p:spPr>
          <a:xfrm>
            <a:off x="4323188" y="4310529"/>
            <a:ext cx="395741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pyrus"/>
                <a:ea typeface="Papyrus"/>
                <a:cs typeface="Papyrus"/>
                <a:sym typeface="Papyrus"/>
              </a:defRPr>
            </a:lvl1pPr>
          </a:lstStyle>
          <a:p>
            <a:pPr/>
            <a:r>
              <a:t>**CONTAGIOUS**</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image11.png"/>
          <p:cNvPicPr>
            <a:picLocks noChangeAspect="1"/>
          </p:cNvPicPr>
          <p:nvPr>
            <p:ph type="pic" idx="13"/>
          </p:nvPr>
        </p:nvPicPr>
        <p:blipFill>
          <a:blip r:embed="rId2">
            <a:extLst/>
          </a:blip>
          <a:stretch>
            <a:fillRect/>
          </a:stretch>
        </p:blipFill>
        <p:spPr>
          <a:xfrm>
            <a:off x="7946108" y="2191709"/>
            <a:ext cx="4127502" cy="4596049"/>
          </a:xfrm>
          <a:prstGeom prst="rect">
            <a:avLst/>
          </a:prstGeom>
        </p:spPr>
      </p:pic>
      <p:sp>
        <p:nvSpPr>
          <p:cNvPr id="146" name="Shape 146"/>
          <p:cNvSpPr/>
          <p:nvPr>
            <p:ph type="title"/>
          </p:nvPr>
        </p:nvSpPr>
        <p:spPr>
          <a:xfrm>
            <a:off x="659988" y="355702"/>
            <a:ext cx="11684824" cy="1906567"/>
          </a:xfrm>
          <a:prstGeom prst="rect">
            <a:avLst/>
          </a:prstGeom>
        </p:spPr>
        <p:txBody>
          <a:bodyPr/>
          <a:lstStyle/>
          <a:p>
            <a:pPr defTabSz="350520">
              <a:defRPr sz="4300"/>
            </a:pPr>
            <a:r>
              <a:t>Demodectic Mange</a:t>
            </a:r>
          </a:p>
          <a:p>
            <a:pPr defTabSz="350520">
              <a:defRPr sz="2100"/>
            </a:pPr>
            <a:r>
              <a:t>*Demodectic mange, sometimes just called "demodex" or "red mange", is the most common form of mange in dogs. It is caused by the Demodex canis, a parasite that lives in the hair follicles of dogs.*</a:t>
            </a:r>
          </a:p>
        </p:txBody>
      </p:sp>
      <p:sp>
        <p:nvSpPr>
          <p:cNvPr id="147" name="Shape 147"/>
          <p:cNvSpPr/>
          <p:nvPr>
            <p:ph type="body" idx="1"/>
          </p:nvPr>
        </p:nvSpPr>
        <p:spPr>
          <a:xfrm>
            <a:off x="643248" y="2080720"/>
            <a:ext cx="7365470" cy="7236643"/>
          </a:xfrm>
          <a:prstGeom prst="rect">
            <a:avLst/>
          </a:prstGeom>
        </p:spPr>
        <p:txBody>
          <a:bodyPr/>
          <a:lstStyle/>
          <a:p>
            <a:pPr marL="195198" indent="-195198" defTabSz="309624">
              <a:spcBef>
                <a:spcPts val="1400"/>
              </a:spcBef>
              <a:buBlip>
                <a:blip r:embed="rId3"/>
              </a:buBlip>
              <a:defRPr b="1" sz="2000">
                <a:solidFill>
                  <a:srgbClr val="31230B"/>
                </a:solidFill>
                <a:latin typeface="Arial"/>
                <a:ea typeface="Arial"/>
                <a:cs typeface="Arial"/>
                <a:sym typeface="Arial"/>
              </a:defRPr>
            </a:pPr>
            <a:r>
              <a:t>Symptoms</a:t>
            </a:r>
          </a:p>
          <a:p>
            <a:pPr lvl="1" marL="390397" indent="-195198" defTabSz="309624">
              <a:spcBef>
                <a:spcPts val="1400"/>
              </a:spcBef>
              <a:buBlip>
                <a:blip r:embed="rId3"/>
              </a:buBlip>
              <a:defRPr sz="1500">
                <a:solidFill>
                  <a:srgbClr val="31230B"/>
                </a:solidFill>
                <a:latin typeface="Arial"/>
                <a:ea typeface="Arial"/>
                <a:cs typeface="Arial"/>
                <a:sym typeface="Arial"/>
              </a:defRPr>
            </a:pPr>
            <a:r>
              <a:t>Lesions</a:t>
            </a:r>
          </a:p>
          <a:p>
            <a:pPr lvl="1" marL="390397" indent="-195198" defTabSz="309624">
              <a:spcBef>
                <a:spcPts val="1400"/>
              </a:spcBef>
              <a:buBlip>
                <a:blip r:embed="rId3"/>
              </a:buBlip>
              <a:defRPr sz="1500">
                <a:solidFill>
                  <a:srgbClr val="31230B"/>
                </a:solidFill>
                <a:latin typeface="Arial"/>
                <a:ea typeface="Arial"/>
                <a:cs typeface="Arial"/>
                <a:sym typeface="Arial"/>
              </a:defRPr>
            </a:pPr>
            <a:r>
              <a:t>Hair loss</a:t>
            </a:r>
          </a:p>
          <a:p>
            <a:pPr lvl="1" marL="390397" indent="-195198" defTabSz="309624">
              <a:spcBef>
                <a:spcPts val="1400"/>
              </a:spcBef>
              <a:buBlip>
                <a:blip r:embed="rId3"/>
              </a:buBlip>
              <a:defRPr sz="1500">
                <a:solidFill>
                  <a:srgbClr val="31230B"/>
                </a:solidFill>
                <a:latin typeface="Arial"/>
                <a:ea typeface="Arial"/>
                <a:cs typeface="Arial"/>
                <a:sym typeface="Arial"/>
              </a:defRPr>
            </a:pPr>
            <a:r>
              <a:t>Crusty, red skin</a:t>
            </a:r>
          </a:p>
          <a:p>
            <a:pPr lvl="1" marL="390397" indent="-195198" defTabSz="309624">
              <a:spcBef>
                <a:spcPts val="1400"/>
              </a:spcBef>
              <a:buBlip>
                <a:blip r:embed="rId3"/>
              </a:buBlip>
              <a:defRPr sz="1500">
                <a:solidFill>
                  <a:srgbClr val="31230B"/>
                </a:solidFill>
                <a:latin typeface="Arial"/>
                <a:ea typeface="Arial"/>
                <a:cs typeface="Arial"/>
                <a:sym typeface="Arial"/>
              </a:defRPr>
            </a:pPr>
            <a:r>
              <a:t>Greasy or moist appearance</a:t>
            </a:r>
          </a:p>
          <a:p>
            <a:pPr marL="195198" indent="-195198" defTabSz="309624">
              <a:spcBef>
                <a:spcPts val="1400"/>
              </a:spcBef>
              <a:buBlip>
                <a:blip r:embed="rId3"/>
              </a:buBlip>
              <a:defRPr b="1" sz="2000">
                <a:solidFill>
                  <a:srgbClr val="31230B"/>
                </a:solidFill>
                <a:latin typeface="Arial"/>
                <a:ea typeface="Arial"/>
                <a:cs typeface="Arial"/>
                <a:sym typeface="Arial"/>
              </a:defRPr>
            </a:pPr>
            <a:r>
              <a:t>Causes</a:t>
            </a:r>
          </a:p>
          <a:p>
            <a:pPr lvl="1" marL="390397" indent="-195198" defTabSz="309624">
              <a:spcBef>
                <a:spcPts val="1400"/>
              </a:spcBef>
              <a:buBlip>
                <a:blip r:embed="rId3"/>
              </a:buBlip>
              <a:defRPr sz="1500">
                <a:solidFill>
                  <a:srgbClr val="31230B"/>
                </a:solidFill>
                <a:latin typeface="Arial"/>
                <a:ea typeface="Arial"/>
                <a:cs typeface="Arial"/>
                <a:sym typeface="Arial"/>
              </a:defRPr>
            </a:pPr>
            <a:r>
              <a:t>It is generally a disease of young dogs that have inadequate or poorly developed </a:t>
            </a:r>
            <a:r>
              <a:rPr u="sng">
                <a:solidFill>
                  <a:srgbClr val="0000FF"/>
                </a:solidFill>
                <a:uFill>
                  <a:solidFill>
                    <a:srgbClr val="0000FF"/>
                  </a:solidFill>
                </a:uFill>
                <a:hlinkClick r:id="rId4" invalidUrl="" action="" tgtFrame="" tooltip="" history="1" highlightClick="0" endSnd="0"/>
              </a:rPr>
              <a:t>immune systems</a:t>
            </a:r>
            <a:r>
              <a:t> or older dogs that are suffering from a suppressed immune system.</a:t>
            </a:r>
          </a:p>
          <a:p>
            <a:pPr marL="195198" indent="-195198" defTabSz="309624">
              <a:spcBef>
                <a:spcPts val="1400"/>
              </a:spcBef>
              <a:buBlip>
                <a:blip r:embed="rId3"/>
              </a:buBlip>
              <a:defRPr b="1" sz="2000">
                <a:solidFill>
                  <a:srgbClr val="31230B"/>
                </a:solidFill>
                <a:latin typeface="Arial"/>
                <a:ea typeface="Arial"/>
                <a:cs typeface="Arial"/>
                <a:sym typeface="Arial"/>
              </a:defRPr>
            </a:pPr>
            <a:r>
              <a:t>Diagnosis</a:t>
            </a:r>
          </a:p>
          <a:p>
            <a:pPr lvl="1" marL="390397" indent="-195198" defTabSz="309624">
              <a:spcBef>
                <a:spcPts val="1400"/>
              </a:spcBef>
              <a:buBlip>
                <a:blip r:embed="rId3"/>
              </a:buBlip>
              <a:defRPr sz="1500">
                <a:solidFill>
                  <a:srgbClr val="31230B"/>
                </a:solidFill>
                <a:latin typeface="Arial"/>
                <a:ea typeface="Arial"/>
                <a:cs typeface="Arial"/>
                <a:sym typeface="Arial"/>
              </a:defRPr>
            </a:pPr>
            <a:r>
              <a:t>Once Demodectic mange is suspected in a dog, it can usually be confirmed by a skin scraping or biopsy, in which case, the mites can be seen with the aid of a microscope. They are too small to be seen with the naked eye. The mite must be coupled with the lesions for a diagnosis of mange to be made.</a:t>
            </a:r>
          </a:p>
          <a:p>
            <a:pPr marL="195198" indent="-195198" defTabSz="309624">
              <a:spcBef>
                <a:spcPts val="1400"/>
              </a:spcBef>
              <a:buBlip>
                <a:blip r:embed="rId3"/>
              </a:buBlip>
              <a:defRPr b="1" sz="2000">
                <a:solidFill>
                  <a:srgbClr val="31230B"/>
                </a:solidFill>
                <a:latin typeface="Arial"/>
                <a:ea typeface="Arial"/>
                <a:cs typeface="Arial"/>
                <a:sym typeface="Arial"/>
              </a:defRPr>
            </a:pPr>
            <a:r>
              <a:t>Treatment</a:t>
            </a:r>
          </a:p>
          <a:p>
            <a:pPr lvl="1" marL="390397" indent="-195198" defTabSz="309624">
              <a:spcBef>
                <a:spcPts val="1400"/>
              </a:spcBef>
              <a:buBlip>
                <a:blip r:embed="rId3"/>
              </a:buBlip>
              <a:defRPr sz="1500">
                <a:solidFill>
                  <a:srgbClr val="31230B"/>
                </a:solidFill>
                <a:latin typeface="Arial"/>
                <a:ea typeface="Arial"/>
                <a:cs typeface="Arial"/>
                <a:sym typeface="Arial"/>
              </a:defRPr>
            </a:pPr>
            <a:r>
              <a:t>The treatment of Demodectic mange is usually accomplished with topical (on the skin) medications, though some oral medications are also used. Also Amitraz dips may be applied every two weeks. </a:t>
            </a:r>
            <a:r>
              <a:rPr u="sng">
                <a:solidFill>
                  <a:srgbClr val="0000FF"/>
                </a:solidFill>
                <a:uFill>
                  <a:solidFill>
                    <a:srgbClr val="0000FF"/>
                  </a:solidFill>
                </a:uFill>
                <a:hlinkClick r:id="rId5" invalidUrl="" action="" tgtFrame="" tooltip="" history="1" highlightClick="0" endSnd="0"/>
              </a:rPr>
              <a:t>Amitraz</a:t>
            </a:r>
            <a:r>
              <a:t> is an organophosphate, and is generally available under the product name Mitaban. It is a prescription product and should be applied with care.</a:t>
            </a:r>
          </a:p>
        </p:txBody>
      </p:sp>
      <p:pic>
        <p:nvPicPr>
          <p:cNvPr id="148" name="image12.png"/>
          <p:cNvPicPr>
            <a:picLocks noChangeAspect="1"/>
          </p:cNvPicPr>
          <p:nvPr/>
        </p:nvPicPr>
        <p:blipFill>
          <a:blip r:embed="rId6">
            <a:extLst/>
          </a:blip>
          <a:stretch>
            <a:fillRect/>
          </a:stretch>
        </p:blipFill>
        <p:spPr>
          <a:xfrm>
            <a:off x="8412032" y="6804014"/>
            <a:ext cx="3208360" cy="2434847"/>
          </a:xfrm>
          <a:prstGeom prst="rect">
            <a:avLst/>
          </a:prstGeom>
          <a:ln w="12700">
            <a:miter lim="400000"/>
          </a:ln>
        </p:spPr>
      </p:pic>
      <p:pic>
        <p:nvPicPr>
          <p:cNvPr id="149" name="image13.png"/>
          <p:cNvPicPr>
            <a:picLocks noChangeAspect="1"/>
          </p:cNvPicPr>
          <p:nvPr/>
        </p:nvPicPr>
        <p:blipFill>
          <a:blip r:embed="rId7">
            <a:extLst/>
          </a:blip>
          <a:stretch>
            <a:fillRect/>
          </a:stretch>
        </p:blipFill>
        <p:spPr>
          <a:xfrm>
            <a:off x="4459282" y="2397011"/>
            <a:ext cx="2871641" cy="1906568"/>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image14.png"/>
          <p:cNvPicPr>
            <a:picLocks noChangeAspect="1"/>
          </p:cNvPicPr>
          <p:nvPr>
            <p:ph type="pic" idx="13"/>
          </p:nvPr>
        </p:nvPicPr>
        <p:blipFill>
          <a:blip r:embed="rId2">
            <a:extLst/>
          </a:blip>
          <a:stretch>
            <a:fillRect/>
          </a:stretch>
        </p:blipFill>
        <p:spPr>
          <a:xfrm>
            <a:off x="7775182" y="2251705"/>
            <a:ext cx="4127502" cy="4596054"/>
          </a:xfrm>
          <a:prstGeom prst="rect">
            <a:avLst/>
          </a:prstGeom>
        </p:spPr>
      </p:pic>
      <p:sp>
        <p:nvSpPr>
          <p:cNvPr id="152" name="Shape 152"/>
          <p:cNvSpPr/>
          <p:nvPr>
            <p:ph type="title"/>
          </p:nvPr>
        </p:nvSpPr>
        <p:spPr>
          <a:xfrm>
            <a:off x="632330" y="320003"/>
            <a:ext cx="11740140" cy="1961134"/>
          </a:xfrm>
          <a:prstGeom prst="rect">
            <a:avLst/>
          </a:prstGeom>
        </p:spPr>
        <p:txBody>
          <a:bodyPr/>
          <a:lstStyle/>
          <a:p>
            <a:pPr defTabSz="391413">
              <a:defRPr sz="4800"/>
            </a:pPr>
            <a:r>
              <a:t>Ringworm</a:t>
            </a:r>
          </a:p>
          <a:p>
            <a:pPr defTabSz="391413">
              <a:defRPr sz="2300"/>
            </a:pPr>
            <a:r>
              <a:t>“Ringworm" is the common name given to a fungal infection of the superficial layers of the skin, hair and nails.</a:t>
            </a:r>
          </a:p>
        </p:txBody>
      </p:sp>
      <p:sp>
        <p:nvSpPr>
          <p:cNvPr id="153" name="Shape 153"/>
          <p:cNvSpPr/>
          <p:nvPr>
            <p:ph type="body" sz="half" idx="1"/>
          </p:nvPr>
        </p:nvSpPr>
        <p:spPr>
          <a:xfrm>
            <a:off x="648654" y="1911598"/>
            <a:ext cx="6079090" cy="7454404"/>
          </a:xfrm>
          <a:prstGeom prst="rect">
            <a:avLst/>
          </a:prstGeom>
        </p:spPr>
        <p:txBody>
          <a:bodyPr/>
          <a:lstStyle/>
          <a:p>
            <a:pPr marL="180465" indent="-180465" defTabSz="286258">
              <a:spcBef>
                <a:spcPts val="1300"/>
              </a:spcBef>
              <a:buBlip>
                <a:blip r:embed="rId3"/>
              </a:buBlip>
              <a:defRPr b="1" sz="1800">
                <a:solidFill>
                  <a:srgbClr val="38280E"/>
                </a:solidFill>
                <a:latin typeface="Arial"/>
                <a:ea typeface="Arial"/>
                <a:cs typeface="Arial"/>
                <a:sym typeface="Arial"/>
              </a:defRPr>
            </a:pPr>
            <a:r>
              <a:t>Symptoms</a:t>
            </a:r>
          </a:p>
          <a:p>
            <a:pPr lvl="1" marL="360934" indent="-180467" defTabSz="286258">
              <a:spcBef>
                <a:spcPts val="1300"/>
              </a:spcBef>
              <a:buBlip>
                <a:blip r:embed="rId3"/>
              </a:buBlip>
              <a:defRPr sz="1400">
                <a:solidFill>
                  <a:srgbClr val="38280E"/>
                </a:solidFill>
                <a:latin typeface="Arial"/>
                <a:ea typeface="Arial"/>
                <a:cs typeface="Arial"/>
                <a:sym typeface="Arial"/>
              </a:defRPr>
            </a:pPr>
            <a:r>
              <a:t>Dandruff</a:t>
            </a:r>
          </a:p>
          <a:p>
            <a:pPr lvl="1" marL="360934" indent="-180467" defTabSz="286258">
              <a:spcBef>
                <a:spcPts val="1300"/>
              </a:spcBef>
              <a:buBlip>
                <a:blip r:embed="rId3"/>
              </a:buBlip>
              <a:defRPr sz="1400">
                <a:solidFill>
                  <a:srgbClr val="38280E"/>
                </a:solidFill>
                <a:latin typeface="Arial"/>
                <a:ea typeface="Arial"/>
                <a:cs typeface="Arial"/>
                <a:sym typeface="Arial"/>
              </a:defRPr>
            </a:pPr>
            <a:r>
              <a:t>Poor hair coat/hair loss</a:t>
            </a:r>
          </a:p>
          <a:p>
            <a:pPr lvl="1" marL="360934" indent="-180467" defTabSz="286258">
              <a:spcBef>
                <a:spcPts val="1300"/>
              </a:spcBef>
              <a:buBlip>
                <a:blip r:embed="rId3"/>
              </a:buBlip>
              <a:defRPr sz="1400">
                <a:solidFill>
                  <a:srgbClr val="38280E"/>
                </a:solidFill>
                <a:latin typeface="Arial"/>
                <a:ea typeface="Arial"/>
                <a:cs typeface="Arial"/>
                <a:sym typeface="Arial"/>
              </a:defRPr>
            </a:pPr>
            <a:r>
              <a:t>Reddened skin/itchiness</a:t>
            </a:r>
          </a:p>
          <a:p>
            <a:pPr lvl="1" marL="360934" indent="-180467" defTabSz="286258">
              <a:spcBef>
                <a:spcPts val="1300"/>
              </a:spcBef>
              <a:buBlip>
                <a:blip r:embed="rId3"/>
              </a:buBlip>
              <a:defRPr sz="1400">
                <a:solidFill>
                  <a:srgbClr val="38280E"/>
                </a:solidFill>
                <a:latin typeface="Arial"/>
                <a:ea typeface="Arial"/>
                <a:cs typeface="Arial"/>
                <a:sym typeface="Arial"/>
              </a:defRPr>
            </a:pPr>
            <a:r>
              <a:t>Darkened Skin</a:t>
            </a:r>
          </a:p>
          <a:p>
            <a:pPr marL="180465" indent="-180465" defTabSz="286258">
              <a:spcBef>
                <a:spcPts val="1300"/>
              </a:spcBef>
              <a:buBlip>
                <a:blip r:embed="rId3"/>
              </a:buBlip>
              <a:defRPr b="1" sz="1800">
                <a:solidFill>
                  <a:srgbClr val="38280E"/>
                </a:solidFill>
                <a:latin typeface="Arial"/>
                <a:ea typeface="Arial"/>
                <a:cs typeface="Arial"/>
                <a:sym typeface="Arial"/>
              </a:defRPr>
            </a:pPr>
            <a:r>
              <a:t>Causes</a:t>
            </a:r>
          </a:p>
          <a:p>
            <a:pPr lvl="1" marL="360934" indent="-180467" defTabSz="286258">
              <a:spcBef>
                <a:spcPts val="1300"/>
              </a:spcBef>
              <a:buBlip>
                <a:blip r:embed="rId3"/>
              </a:buBlip>
              <a:defRPr sz="1400">
                <a:solidFill>
                  <a:srgbClr val="38280E"/>
                </a:solidFill>
                <a:latin typeface="Arial"/>
                <a:ea typeface="Arial"/>
                <a:cs typeface="Arial"/>
                <a:sym typeface="Arial"/>
              </a:defRPr>
            </a:pPr>
            <a:r>
              <a:t>Dogs most commonly develop ringworm because of infections with the fungi Microsporum canis, Microsporum gypseum, and Trichophyton mentagrophytes. Diseases or medications that decrease the body's ability to develop a normal immune response (known as immunocompromising diseases, or immunosuppressive medications, respectively) can increase the likelihood that your dog will be susceptible to a fungal infection</a:t>
            </a:r>
          </a:p>
          <a:p>
            <a:pPr marL="180465" indent="-180465" defTabSz="286258">
              <a:spcBef>
                <a:spcPts val="1300"/>
              </a:spcBef>
              <a:buBlip>
                <a:blip r:embed="rId3"/>
              </a:buBlip>
              <a:defRPr b="1" sz="1800">
                <a:solidFill>
                  <a:srgbClr val="38280E"/>
                </a:solidFill>
                <a:latin typeface="Arial"/>
                <a:ea typeface="Arial"/>
                <a:cs typeface="Arial"/>
                <a:sym typeface="Arial"/>
              </a:defRPr>
            </a:pPr>
            <a:r>
              <a:t>Diagnosis</a:t>
            </a:r>
          </a:p>
          <a:p>
            <a:pPr lvl="1" marL="360934" indent="-180467" defTabSz="286258">
              <a:spcBef>
                <a:spcPts val="1300"/>
              </a:spcBef>
              <a:buBlip>
                <a:blip r:embed="rId3"/>
              </a:buBlip>
              <a:defRPr sz="1400">
                <a:solidFill>
                  <a:srgbClr val="38280E"/>
                </a:solidFill>
                <a:latin typeface="Arial"/>
                <a:ea typeface="Arial"/>
                <a:cs typeface="Arial"/>
                <a:sym typeface="Arial"/>
              </a:defRPr>
            </a:pPr>
            <a:r>
              <a:t>Your veterinarian will perform a fungal culture of skin clippings, a microscopic examination of a sample of hair, and possibly a skin biopsy.</a:t>
            </a:r>
          </a:p>
          <a:p>
            <a:pPr marL="180465" indent="-180465" defTabSz="286258">
              <a:spcBef>
                <a:spcPts val="1300"/>
              </a:spcBef>
              <a:buBlip>
                <a:blip r:embed="rId3"/>
              </a:buBlip>
              <a:defRPr b="1" sz="1800">
                <a:solidFill>
                  <a:srgbClr val="38280E"/>
                </a:solidFill>
                <a:latin typeface="Arial"/>
                <a:ea typeface="Arial"/>
                <a:cs typeface="Arial"/>
                <a:sym typeface="Arial"/>
              </a:defRPr>
            </a:pPr>
            <a:r>
              <a:t>Treatment</a:t>
            </a:r>
          </a:p>
          <a:p>
            <a:pPr lvl="1" marL="360934" indent="-180467" defTabSz="286258">
              <a:spcBef>
                <a:spcPts val="1300"/>
              </a:spcBef>
              <a:buBlip>
                <a:blip r:embed="rId3"/>
              </a:buBlip>
              <a:defRPr sz="1400">
                <a:solidFill>
                  <a:srgbClr val="38280E"/>
                </a:solidFill>
                <a:latin typeface="Arial"/>
                <a:ea typeface="Arial"/>
                <a:cs typeface="Arial"/>
                <a:sym typeface="Arial"/>
              </a:defRPr>
            </a:pPr>
            <a:r>
              <a:t>Most dogs can be treated on an outpatient basis, but quarantine procedures should be considered due to the infective and zoonotic (transmittable to humans) nature of some types of dermatophytosis. If your veterinarian needs to prescribe antifungal medications, the use of an Elizabethan collar (a wide collar placed around the neck) is recommended to prevent ingestion of antifungal medications applied to the dog's skin.</a:t>
            </a:r>
          </a:p>
        </p:txBody>
      </p:sp>
      <p:pic>
        <p:nvPicPr>
          <p:cNvPr id="154" name="image15.png"/>
          <p:cNvPicPr>
            <a:picLocks noChangeAspect="1"/>
          </p:cNvPicPr>
          <p:nvPr/>
        </p:nvPicPr>
        <p:blipFill>
          <a:blip r:embed="rId4">
            <a:extLst/>
          </a:blip>
          <a:stretch>
            <a:fillRect/>
          </a:stretch>
        </p:blipFill>
        <p:spPr>
          <a:xfrm>
            <a:off x="8428249" y="6822140"/>
            <a:ext cx="2834069" cy="2154129"/>
          </a:xfrm>
          <a:prstGeom prst="rect">
            <a:avLst/>
          </a:prstGeom>
          <a:ln w="12700">
            <a:miter lim="400000"/>
          </a:ln>
        </p:spPr>
      </p:pic>
      <p:pic>
        <p:nvPicPr>
          <p:cNvPr id="155" name="image16.png"/>
          <p:cNvPicPr>
            <a:picLocks noChangeAspect="1"/>
          </p:cNvPicPr>
          <p:nvPr/>
        </p:nvPicPr>
        <p:blipFill>
          <a:blip r:embed="rId5">
            <a:extLst/>
          </a:blip>
          <a:stretch>
            <a:fillRect/>
          </a:stretch>
        </p:blipFill>
        <p:spPr>
          <a:xfrm>
            <a:off x="4430336" y="2167052"/>
            <a:ext cx="2948369" cy="2239848"/>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image17.png"/>
          <p:cNvPicPr>
            <a:picLocks noChangeAspect="1"/>
          </p:cNvPicPr>
          <p:nvPr>
            <p:ph type="pic" idx="13"/>
          </p:nvPr>
        </p:nvPicPr>
        <p:blipFill>
          <a:blip r:embed="rId2">
            <a:extLst/>
          </a:blip>
          <a:stretch>
            <a:fillRect/>
          </a:stretch>
        </p:blipFill>
        <p:spPr>
          <a:xfrm>
            <a:off x="8422278" y="5142536"/>
            <a:ext cx="3523108" cy="3921086"/>
          </a:xfrm>
          <a:prstGeom prst="rect">
            <a:avLst/>
          </a:prstGeom>
        </p:spPr>
      </p:pic>
      <p:sp>
        <p:nvSpPr>
          <p:cNvPr id="158" name="Shape 158"/>
          <p:cNvSpPr/>
          <p:nvPr>
            <p:ph type="title"/>
          </p:nvPr>
        </p:nvSpPr>
        <p:spPr>
          <a:prstGeom prst="rect">
            <a:avLst/>
          </a:prstGeom>
        </p:spPr>
        <p:txBody>
          <a:bodyPr/>
          <a:lstStyle>
            <a:lvl1pPr defTabSz="502412">
              <a:defRPr sz="6100"/>
            </a:lvl1pPr>
          </a:lstStyle>
          <a:p>
            <a:pPr/>
            <a:r>
              <a:t>Temperature &amp; Capillary Refill</a:t>
            </a:r>
          </a:p>
        </p:txBody>
      </p:sp>
      <p:sp>
        <p:nvSpPr>
          <p:cNvPr id="159" name="Shape 159"/>
          <p:cNvSpPr/>
          <p:nvPr>
            <p:ph type="body" sz="half" idx="1"/>
          </p:nvPr>
        </p:nvSpPr>
        <p:spPr>
          <a:prstGeom prst="rect">
            <a:avLst/>
          </a:prstGeom>
        </p:spPr>
        <p:txBody>
          <a:bodyPr/>
          <a:lstStyle/>
          <a:p>
            <a:pPr marL="244917" indent="-244917" defTabSz="388493">
              <a:spcBef>
                <a:spcPts val="1800"/>
              </a:spcBef>
              <a:buBlip>
                <a:blip r:embed="rId3"/>
              </a:buBlip>
              <a:defRPr b="1" sz="2400">
                <a:latin typeface="Arial"/>
                <a:ea typeface="Arial"/>
                <a:cs typeface="Arial"/>
                <a:sym typeface="Arial"/>
              </a:defRPr>
            </a:pPr>
            <a:r>
              <a:t>Temperature</a:t>
            </a:r>
          </a:p>
          <a:p>
            <a:pPr lvl="1" marL="489837" indent="-244917" defTabSz="388493">
              <a:spcBef>
                <a:spcPts val="1800"/>
              </a:spcBef>
              <a:buBlip>
                <a:blip r:embed="rId3"/>
              </a:buBlip>
              <a:defRPr sz="1900">
                <a:latin typeface="Arial"/>
                <a:ea typeface="Arial"/>
                <a:cs typeface="Arial"/>
                <a:sym typeface="Arial"/>
              </a:defRPr>
            </a:pPr>
            <a:r>
              <a:t>According to the American Kennel Club (AKC), a temperature of 101 to 102.5 degrees Fahrenheit (38.3 to 39.2 degrees Celsius) is typical for dogs.</a:t>
            </a:r>
          </a:p>
          <a:p>
            <a:pPr lvl="1" marL="489837" indent="-244917" defTabSz="388493">
              <a:spcBef>
                <a:spcPts val="1800"/>
              </a:spcBef>
              <a:buBlip>
                <a:blip r:embed="rId3"/>
              </a:buBlip>
              <a:defRPr sz="1900">
                <a:latin typeface="Arial"/>
                <a:ea typeface="Arial"/>
                <a:cs typeface="Arial"/>
                <a:sym typeface="Arial"/>
              </a:defRPr>
            </a:pPr>
            <a:r>
              <a:t>Temperature for a kitten is 101.5</a:t>
            </a:r>
          </a:p>
          <a:p>
            <a:pPr marL="244917" indent="-244917" defTabSz="388493">
              <a:spcBef>
                <a:spcPts val="1800"/>
              </a:spcBef>
              <a:buBlip>
                <a:blip r:embed="rId3"/>
              </a:buBlip>
              <a:defRPr b="1" sz="2400">
                <a:latin typeface="Arial"/>
                <a:ea typeface="Arial"/>
                <a:cs typeface="Arial"/>
                <a:sym typeface="Arial"/>
              </a:defRPr>
            </a:pPr>
            <a:r>
              <a:t>Capillary refill</a:t>
            </a:r>
          </a:p>
          <a:p>
            <a:pPr lvl="1" marL="489837" indent="-244917" defTabSz="388493">
              <a:spcBef>
                <a:spcPts val="1800"/>
              </a:spcBef>
              <a:buBlip>
                <a:blip r:embed="rId3"/>
              </a:buBlip>
              <a:defRPr sz="1900">
                <a:latin typeface="Arial"/>
                <a:ea typeface="Arial"/>
                <a:cs typeface="Arial"/>
                <a:sym typeface="Arial"/>
              </a:defRPr>
            </a:pPr>
            <a:r>
              <a:t>The normal time it takes for the capillaries to refill in the dog and cat is 1.5 seconds. To assess blood flow, press on your pet's gums with a finger, and then release the pressure. When the pressure is released, the blood should almost immediately refill the capillaries.</a:t>
            </a:r>
          </a:p>
        </p:txBody>
      </p:sp>
      <p:pic>
        <p:nvPicPr>
          <p:cNvPr id="160" name="image18.png"/>
          <p:cNvPicPr>
            <a:picLocks noChangeAspect="1"/>
          </p:cNvPicPr>
          <p:nvPr/>
        </p:nvPicPr>
        <p:blipFill>
          <a:blip r:embed="rId4">
            <a:extLst/>
          </a:blip>
          <a:stretch>
            <a:fillRect/>
          </a:stretch>
        </p:blipFill>
        <p:spPr>
          <a:xfrm>
            <a:off x="6235201" y="2428500"/>
            <a:ext cx="1877907" cy="1437004"/>
          </a:xfrm>
          <a:prstGeom prst="rect">
            <a:avLst/>
          </a:prstGeom>
          <a:ln w="12700">
            <a:miter lim="400000"/>
          </a:ln>
        </p:spPr>
      </p:pic>
      <p:pic>
        <p:nvPicPr>
          <p:cNvPr id="161" name="image2.tif"/>
          <p:cNvPicPr>
            <a:picLocks noChangeAspect="1"/>
          </p:cNvPicPr>
          <p:nvPr/>
        </p:nvPicPr>
        <p:blipFill>
          <a:blip r:embed="rId5">
            <a:extLst/>
          </a:blip>
          <a:stretch>
            <a:fillRect/>
          </a:stretch>
        </p:blipFill>
        <p:spPr>
          <a:xfrm>
            <a:off x="8422278" y="2072855"/>
            <a:ext cx="3523108" cy="2642332"/>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A7A7A7"/>
      </a:dk2>
      <a:lt2>
        <a:srgbClr val="535353"/>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Helvetica Neue"/>
        <a:ea typeface="Helvetica Neue"/>
        <a:cs typeface="Helvetica Neue"/>
      </a:majorFont>
      <a:minorFont>
        <a:latin typeface="Helvetica"/>
        <a:ea typeface="Helvetica"/>
        <a:cs typeface="Helvetica"/>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383E"/>
        </a:solid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A7A7A7"/>
      </a:dk2>
      <a:lt2>
        <a:srgbClr val="535353"/>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Helvetica Neue"/>
        <a:ea typeface="Helvetica Neue"/>
        <a:cs typeface="Helvetica Neue"/>
      </a:majorFont>
      <a:minorFont>
        <a:latin typeface="Helvetica"/>
        <a:ea typeface="Helvetica"/>
        <a:cs typeface="Helvetica"/>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383E"/>
        </a:solid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