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4" r:id="rId4"/>
    <p:sldId id="258" r:id="rId5"/>
    <p:sldId id="260" r:id="rId6"/>
    <p:sldId id="261" r:id="rId7"/>
    <p:sldId id="267" r:id="rId8"/>
    <p:sldId id="259" r:id="rId9"/>
    <p:sldId id="262" r:id="rId10"/>
    <p:sldId id="269" r:id="rId11"/>
    <p:sldId id="268" r:id="rId1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2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3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7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9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8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6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9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865D-338A-4186-8779-50DFB7C218D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8A04B-2AC9-45B4-BC52-3FDA400DA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4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3227"/>
            <a:ext cx="9144000" cy="1924494"/>
          </a:xfrm>
        </p:spPr>
        <p:txBody>
          <a:bodyPr>
            <a:normAutofit fontScale="90000"/>
          </a:bodyPr>
          <a:lstStyle/>
          <a:p>
            <a:br>
              <a:rPr lang="en-US" sz="9600" dirty="0"/>
            </a:br>
            <a:br>
              <a:rPr lang="en-US" sz="9600" dirty="0"/>
            </a:br>
            <a:br>
              <a:rPr lang="en-US" sz="9600" dirty="0"/>
            </a:br>
            <a:r>
              <a:rPr lang="en-US" sz="9600" dirty="0"/>
              <a:t>TNR (M)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4178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/>
              <a:t> Trap, Neuter, Return (Manage)</a:t>
            </a:r>
          </a:p>
        </p:txBody>
      </p:sp>
      <p:pic>
        <p:nvPicPr>
          <p:cNvPr id="4" name="Picture 3" descr="Pict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936" y="740070"/>
            <a:ext cx="1806575" cy="1806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5519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697" y="501416"/>
            <a:ext cx="8367824" cy="597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8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688" y="878104"/>
            <a:ext cx="6203433" cy="51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3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TNR (M)</a:t>
            </a:r>
            <a:br>
              <a:rPr lang="en-US" b="1" dirty="0"/>
            </a:br>
            <a:r>
              <a:rPr lang="en-US" b="1" dirty="0"/>
              <a:t>TRAP, NEUTER, RETURN (MANAGE)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Trap and Euthanize has been practiced for more than 25 years.  It isn’t working</a:t>
            </a:r>
          </a:p>
          <a:p>
            <a:r>
              <a:rPr lang="en-US" dirty="0"/>
              <a:t>One pair of breeding cats can produce up to 250,000 kittens in their lifetimes</a:t>
            </a:r>
          </a:p>
          <a:p>
            <a:r>
              <a:rPr lang="en-US" dirty="0"/>
              <a:t>50% or more of kittens born to community cats die</a:t>
            </a:r>
          </a:p>
          <a:p>
            <a:r>
              <a:rPr lang="en-US" dirty="0"/>
              <a:t>Unfixed cats can be behavioral problems (noise, fighting for mating and territorial rights, spraying).  It can also increase the rates of many diseases in cats (FELV, FIV, FIP)</a:t>
            </a:r>
          </a:p>
          <a:p>
            <a:r>
              <a:rPr lang="en-US" dirty="0"/>
              <a:t>With proper support (food and shelter), cats can live comfortably outside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9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COMMUNITY CATS</a:t>
            </a:r>
            <a:br>
              <a:rPr lang="en-US" b="1" dirty="0"/>
            </a:br>
            <a:r>
              <a:rPr lang="en-US" sz="3200" b="1" dirty="0"/>
              <a:t>Also known as “feral,” “free roaming” or “wild” cats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Are the same as your pet cat</a:t>
            </a:r>
          </a:p>
          <a:p>
            <a:r>
              <a:rPr lang="en-US" sz="2600" dirty="0"/>
              <a:t>Have been abandoned, lost or dumped or are their offspring</a:t>
            </a:r>
          </a:p>
          <a:p>
            <a:r>
              <a:rPr lang="en-US" sz="2600" dirty="0"/>
              <a:t>Have not been socialized to humans and do not recognize </a:t>
            </a:r>
            <a:r>
              <a:rPr lang="en-US" sz="2600" dirty="0" err="1"/>
              <a:t>hmans</a:t>
            </a:r>
            <a:r>
              <a:rPr lang="en-US" sz="2600" dirty="0"/>
              <a:t> as helpful</a:t>
            </a:r>
          </a:p>
          <a:p>
            <a:r>
              <a:rPr lang="en-US" sz="2600" dirty="0"/>
              <a:t>Are survivors</a:t>
            </a:r>
          </a:p>
          <a:p>
            <a:r>
              <a:rPr lang="en-US" sz="2600" dirty="0"/>
              <a:t>Can be homeless but are not without support</a:t>
            </a:r>
          </a:p>
          <a:p>
            <a:r>
              <a:rPr lang="en-US" sz="2600" dirty="0"/>
              <a:t>Can become bonded to one another and to humans</a:t>
            </a:r>
          </a:p>
          <a:p>
            <a:r>
              <a:rPr lang="en-US" sz="2600" dirty="0"/>
              <a:t>If unfixed, a breeding pair can produce up to ¼ million cats in their lifetimes</a:t>
            </a:r>
          </a:p>
          <a:p>
            <a:r>
              <a:rPr lang="en-US" sz="2600" dirty="0"/>
              <a:t>Can live long, healthy lives with human support (TNR-M)</a:t>
            </a:r>
          </a:p>
        </p:txBody>
      </p:sp>
    </p:spTree>
    <p:extLst>
      <p:ext uri="{BB962C8B-B14F-4D97-AF65-F5344CB8AC3E}">
        <p14:creationId xmlns:p14="http://schemas.microsoft.com/office/powerpoint/2010/main" val="181501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TRAPPING BASICS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sure the trap is clean and working</a:t>
            </a:r>
          </a:p>
          <a:p>
            <a:r>
              <a:rPr lang="en-US" dirty="0"/>
              <a:t>Place the trap on level ground</a:t>
            </a:r>
          </a:p>
          <a:p>
            <a:r>
              <a:rPr lang="en-US" dirty="0"/>
              <a:t>Secure the area to ensure the traps are not disturbed (add signs that tell people what’s going on)</a:t>
            </a:r>
          </a:p>
          <a:p>
            <a:r>
              <a:rPr lang="en-US" dirty="0"/>
              <a:t>If possible, talk to neighbors (to alert them and to recruit possible trap watchers)</a:t>
            </a:r>
          </a:p>
          <a:p>
            <a:r>
              <a:rPr lang="en-US" dirty="0"/>
              <a:t>Some trappers use trail cameras to record activity before and during trapping</a:t>
            </a:r>
          </a:p>
          <a:p>
            <a:r>
              <a:rPr lang="en-US" dirty="0"/>
              <a:t>Have a cover for the trap</a:t>
            </a:r>
          </a:p>
          <a:p>
            <a:r>
              <a:rPr lang="en-US" dirty="0"/>
              <a:t>Never leave the trap unattended, especially in extreme weather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TRAPPING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possible, make the S/N appointment to occur within a day or so of trapping</a:t>
            </a:r>
          </a:p>
          <a:p>
            <a:r>
              <a:rPr lang="en-US" dirty="0"/>
              <a:t>Once trapped, cover the trap and place it on top of a pee pad or other waterproof tarp, plastic, etc.</a:t>
            </a:r>
          </a:p>
          <a:p>
            <a:r>
              <a:rPr lang="en-US" dirty="0"/>
              <a:t>Use a shed, a bathroom or a protected porch to hold the cat overnight, if needed</a:t>
            </a:r>
          </a:p>
          <a:p>
            <a:r>
              <a:rPr lang="en-US" dirty="0"/>
              <a:t>Recuperate boys overnight; girls need an extra day or so to ensure their stitches are healing</a:t>
            </a:r>
          </a:p>
          <a:p>
            <a:r>
              <a:rPr lang="en-US" dirty="0"/>
              <a:t>If a pregnancy has been terminated, plan to keep the cat for three to four days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9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TRAPPING DIFFICULT CATS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 the trap and feed ONLY in the trap for up to a week.</a:t>
            </a:r>
          </a:p>
          <a:p>
            <a:r>
              <a:rPr lang="en-US" dirty="0"/>
              <a:t>Monitor the trap to make sure the right cat (or critter) is eating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If needed for trap-savvy cats:</a:t>
            </a:r>
          </a:p>
          <a:p>
            <a:r>
              <a:rPr lang="en-US" dirty="0"/>
              <a:t>Use a drop trap and transfer cage</a:t>
            </a:r>
          </a:p>
          <a:p>
            <a:r>
              <a:rPr lang="en-US" dirty="0"/>
              <a:t>Use a large dog crate, modified as a trap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These two methods will be demonstrated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5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Guillotine Trap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Cat will probably not be this calm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Covering the trap will calm him down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0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DROP TRAP and TRANSFER CAGE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394" y="1690688"/>
            <a:ext cx="9325899" cy="4479369"/>
          </a:xfrm>
        </p:spPr>
      </p:pic>
    </p:spTree>
    <p:extLst>
      <p:ext uri="{BB962C8B-B14F-4D97-AF65-F5344CB8AC3E}">
        <p14:creationId xmlns:p14="http://schemas.microsoft.com/office/powerpoint/2010/main" val="18529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DOG CRATE CAN BE MODIFIED AS A TRAP</a:t>
            </a:r>
          </a:p>
        </p:txBody>
      </p:sp>
      <p:pic>
        <p:nvPicPr>
          <p:cNvPr id="5" name="Content Placeholder 4" descr="Image result for dog crat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349" y="1509823"/>
            <a:ext cx="6977405" cy="4667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385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449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 TNR (M)</vt:lpstr>
      <vt:lpstr>WHY TNR (M) TRAP, NEUTER, RETURN (MANAGE)</vt:lpstr>
      <vt:lpstr>COMMUNITY CATS Also known as “feral,” “free roaming” or “wild” cats</vt:lpstr>
      <vt:lpstr>TRAPPING BASICS</vt:lpstr>
      <vt:lpstr>TRAPPING BASICS</vt:lpstr>
      <vt:lpstr>TRAPPING DIFFICULT CATS</vt:lpstr>
      <vt:lpstr>Guillotine Trap</vt:lpstr>
      <vt:lpstr>DROP TRAP and TRANSFER CAGE</vt:lpstr>
      <vt:lpstr>DOG CRATE CAN BE MODIFIED AS A TRAP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TNR</dc:title>
  <dc:creator>Catherine O'Donnell</dc:creator>
  <cp:lastModifiedBy>Catherine O'Donnell</cp:lastModifiedBy>
  <cp:revision>14</cp:revision>
  <cp:lastPrinted>2016-09-30T16:30:03Z</cp:lastPrinted>
  <dcterms:created xsi:type="dcterms:W3CDTF">2016-08-13T21:40:48Z</dcterms:created>
  <dcterms:modified xsi:type="dcterms:W3CDTF">2016-10-07T13:37:36Z</dcterms:modified>
</cp:coreProperties>
</file>